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4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5" r:id="rId39"/>
    <p:sldId id="299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308" r:id="rId51"/>
    <p:sldId id="307" r:id="rId52"/>
    <p:sldId id="292" r:id="rId53"/>
    <p:sldId id="29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2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6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9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290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39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2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76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0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0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7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4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9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4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6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6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3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376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sindjelic/NWT-Zakazivanje/tree/master/Project3_DDD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pdeffo/domain-driven-design-ddd-in-microservice-architecture-for-nutshell-19c7c579009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800"/>
            <a:ext cx="9813459" cy="21470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III </a:t>
            </a:r>
            <a:r>
              <a:rPr lang="en-US" dirty="0" err="1" smtClean="0"/>
              <a:t>Projekat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Domen</a:t>
            </a:r>
            <a:r>
              <a:rPr lang="en-US" dirty="0" smtClean="0"/>
              <a:t> Driven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„</a:t>
            </a:r>
            <a:r>
              <a:rPr lang="en-US" dirty="0"/>
              <a:t>Aggregates and aggregate roots</a:t>
            </a:r>
            <a:r>
              <a:rPr lang="sr-Latn-RS" dirty="0"/>
              <a:t>“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Veliki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sr-Latn-RS" dirty="0" smtClean="0"/>
              <a:t>i</a:t>
            </a:r>
            <a:r>
              <a:rPr lang="en-US" dirty="0" err="1" smtClean="0"/>
              <a:t>st</a:t>
            </a:r>
            <a:r>
              <a:rPr lang="sr-Latn-RS" dirty="0" smtClean="0"/>
              <a:t>emi </a:t>
            </a:r>
            <a:r>
              <a:rPr lang="en-US" dirty="0" smtClean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složen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stotine</a:t>
            </a:r>
            <a:r>
              <a:rPr lang="en-US" dirty="0"/>
              <a:t> </a:t>
            </a:r>
            <a:r>
              <a:rPr lang="en-US" dirty="0" err="1"/>
              <a:t>entitetskih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vrednosnih</a:t>
            </a:r>
            <a:r>
              <a:rPr lang="en-US" dirty="0" smtClean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složene</a:t>
            </a:r>
            <a:r>
              <a:rPr lang="en-US" dirty="0"/>
              <a:t> </a:t>
            </a:r>
            <a:r>
              <a:rPr lang="en-US" dirty="0" err="1"/>
              <a:t>odnose</a:t>
            </a:r>
            <a:r>
              <a:rPr lang="en-US" dirty="0"/>
              <a:t>. Model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 smtClean="0"/>
              <a:t>metod</a:t>
            </a:r>
            <a:r>
              <a:rPr lang="en-US" dirty="0" smtClean="0"/>
              <a:t> </a:t>
            </a:r>
            <a:r>
              <a:rPr lang="en-US" dirty="0" err="1"/>
              <a:t>upravljanja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udruženjima</a:t>
            </a:r>
            <a:r>
              <a:rPr lang="en-US" dirty="0"/>
              <a:t>;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važnije</a:t>
            </a:r>
            <a:r>
              <a:rPr lang="en-US" dirty="0"/>
              <a:t>, </a:t>
            </a:r>
            <a:r>
              <a:rPr lang="en-US" dirty="0" err="1"/>
              <a:t>logičke</a:t>
            </a:r>
            <a:r>
              <a:rPr lang="en-US" dirty="0"/>
              <a:t> </a:t>
            </a:r>
            <a:r>
              <a:rPr lang="en-US" dirty="0" err="1"/>
              <a:t>skupine</a:t>
            </a:r>
            <a:r>
              <a:rPr lang="en-US" dirty="0"/>
              <a:t> </a:t>
            </a:r>
            <a:r>
              <a:rPr lang="en-US" dirty="0" err="1"/>
              <a:t>entiteta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vrednosni</a:t>
            </a:r>
            <a:r>
              <a:rPr lang="en-US" dirty="0" smtClean="0"/>
              <a:t> </a:t>
            </a:r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trebaju</a:t>
            </a:r>
            <a:r>
              <a:rPr lang="en-US" dirty="0"/>
              <a:t> </a:t>
            </a:r>
            <a:r>
              <a:rPr lang="en-US" dirty="0" err="1" smtClean="0"/>
              <a:t>defini</a:t>
            </a:r>
            <a:r>
              <a:rPr lang="sr-Latn-RS" dirty="0" smtClean="0"/>
              <a:t>s</a:t>
            </a:r>
            <a:r>
              <a:rPr lang="en-US" dirty="0" err="1" smtClean="0"/>
              <a:t>ati</a:t>
            </a:r>
            <a:r>
              <a:rPr lang="en-US" dirty="0" smtClean="0"/>
              <a:t> </a:t>
            </a:r>
            <a:r>
              <a:rPr lang="sr-Latn-RS" dirty="0" smtClean="0"/>
              <a:t>interfejs</a:t>
            </a:r>
            <a:r>
              <a:rPr lang="en-US" dirty="0" smtClean="0"/>
              <a:t> </a:t>
            </a:r>
            <a:r>
              <a:rPr lang="en-US" dirty="0" err="1" smtClean="0"/>
              <a:t>koj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en-US" dirty="0" err="1"/>
              <a:t>drugim</a:t>
            </a:r>
            <a:r>
              <a:rPr lang="en-US" dirty="0"/>
              <a:t> </a:t>
            </a:r>
            <a:r>
              <a:rPr lang="en-US" dirty="0" err="1"/>
              <a:t>subjektima</a:t>
            </a:r>
            <a:r>
              <a:rPr lang="en-US" dirty="0"/>
              <a:t> da </a:t>
            </a:r>
            <a:r>
              <a:rPr lang="en-US" dirty="0" err="1"/>
              <a:t>rade</a:t>
            </a:r>
            <a:r>
              <a:rPr lang="en-US" dirty="0"/>
              <a:t> s </a:t>
            </a:r>
            <a:r>
              <a:rPr lang="en-US" dirty="0" err="1"/>
              <a:t>njima</a:t>
            </a:r>
            <a:r>
              <a:rPr lang="en-US" dirty="0"/>
              <a:t>. Bez </a:t>
            </a:r>
            <a:r>
              <a:rPr lang="en-US" dirty="0" err="1"/>
              <a:t>takve</a:t>
            </a:r>
            <a:r>
              <a:rPr lang="en-US" dirty="0"/>
              <a:t> </a:t>
            </a:r>
            <a:r>
              <a:rPr lang="en-US" dirty="0" err="1"/>
              <a:t>strukture</a:t>
            </a:r>
            <a:r>
              <a:rPr lang="en-US" dirty="0"/>
              <a:t> </a:t>
            </a:r>
            <a:r>
              <a:rPr lang="en-US" dirty="0" err="1"/>
              <a:t>interakcija</a:t>
            </a:r>
            <a:r>
              <a:rPr lang="en-US" dirty="0"/>
              <a:t> </a:t>
            </a:r>
            <a:r>
              <a:rPr lang="en-US" dirty="0" err="1"/>
              <a:t>među</a:t>
            </a:r>
            <a:r>
              <a:rPr lang="en-US" dirty="0"/>
              <a:t> </a:t>
            </a:r>
            <a:r>
              <a:rPr lang="en-US" dirty="0" err="1" smtClean="0"/>
              <a:t>skup</a:t>
            </a:r>
            <a:r>
              <a:rPr lang="sr-Latn-RS" dirty="0" smtClean="0"/>
              <a:t>ovima </a:t>
            </a:r>
            <a:r>
              <a:rPr lang="en-US" dirty="0" err="1" smtClean="0"/>
              <a:t>objekata</a:t>
            </a:r>
            <a:r>
              <a:rPr lang="en-US" dirty="0" smtClean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zbunjujuća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kasnije</a:t>
            </a:r>
            <a:r>
              <a:rPr lang="en-US" dirty="0"/>
              <a:t> </a:t>
            </a:r>
            <a:r>
              <a:rPr lang="en-US" dirty="0" err="1"/>
              <a:t>dovesti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/>
              <a:t>Iz</a:t>
            </a:r>
            <a:r>
              <a:rPr lang="en-US" dirty="0"/>
              <a:t> DDD </a:t>
            </a:r>
            <a:r>
              <a:rPr lang="en-US" dirty="0" err="1"/>
              <a:t>definicije</a:t>
            </a:r>
            <a:r>
              <a:rPr lang="en-US" dirty="0"/>
              <a:t>, </a:t>
            </a:r>
            <a:r>
              <a:rPr lang="en-US" dirty="0" err="1"/>
              <a:t>agregat</a:t>
            </a:r>
            <a:r>
              <a:rPr lang="en-US" dirty="0"/>
              <a:t> je </a:t>
            </a:r>
            <a:r>
              <a:rPr lang="en-US" dirty="0" err="1"/>
              <a:t>jednostavno</a:t>
            </a:r>
            <a:r>
              <a:rPr lang="en-US" dirty="0"/>
              <a:t> "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pridruženih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stvoreni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 smtClean="0"/>
              <a:t>celina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svrhu</a:t>
            </a:r>
            <a:r>
              <a:rPr lang="en-US" dirty="0"/>
              <a:t> </a:t>
            </a:r>
            <a:r>
              <a:rPr lang="en-US" dirty="0" err="1" smtClean="0"/>
              <a:t>promene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 smtClean="0"/>
              <a:t>.„</a:t>
            </a:r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 smtClean="0"/>
              <a:t>agregata</a:t>
            </a:r>
            <a:r>
              <a:rPr lang="sr-Latn-RS" dirty="0" smtClean="0"/>
              <a:t> (</a:t>
            </a:r>
            <a:r>
              <a:rPr lang="en-US" dirty="0"/>
              <a:t>aggregate </a:t>
            </a:r>
            <a:r>
              <a:rPr lang="en-US" dirty="0" smtClean="0"/>
              <a:t>root</a:t>
            </a:r>
            <a:r>
              <a:rPr lang="sr-Latn-RS" dirty="0" smtClean="0"/>
              <a:t>)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entitet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jedini</a:t>
            </a:r>
            <a:r>
              <a:rPr lang="en-US" dirty="0"/>
              <a:t> </a:t>
            </a:r>
            <a:r>
              <a:rPr lang="en-US" dirty="0" err="1"/>
              <a:t>član</a:t>
            </a:r>
            <a:r>
              <a:rPr lang="en-US" dirty="0"/>
              <a:t> </a:t>
            </a:r>
            <a:r>
              <a:rPr lang="en-US" dirty="0" err="1"/>
              <a:t>agregata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objektu</a:t>
            </a:r>
            <a:r>
              <a:rPr lang="en-US" dirty="0"/>
              <a:t> </a:t>
            </a:r>
            <a:r>
              <a:rPr lang="en-US" dirty="0" err="1"/>
              <a:t>izvan</a:t>
            </a:r>
            <a:r>
              <a:rPr lang="en-US" dirty="0"/>
              <a:t> </a:t>
            </a:r>
            <a:r>
              <a:rPr lang="en-US" dirty="0" err="1"/>
              <a:t>agregata</a:t>
            </a:r>
            <a:r>
              <a:rPr lang="en-US" dirty="0"/>
              <a:t> </a:t>
            </a:r>
            <a:r>
              <a:rPr lang="en-US" dirty="0" err="1"/>
              <a:t>dopušteno</a:t>
            </a:r>
            <a:r>
              <a:rPr lang="en-US" dirty="0"/>
              <a:t> </a:t>
            </a:r>
            <a:r>
              <a:rPr lang="en-US" dirty="0" err="1"/>
              <a:t>pozivanje</a:t>
            </a:r>
            <a:r>
              <a:rPr lang="en-US" dirty="0"/>
              <a:t>. </a:t>
            </a:r>
            <a:endParaRPr lang="sr-Latn-RS" dirty="0" smtClean="0"/>
          </a:p>
          <a:p>
            <a:r>
              <a:rPr lang="en-US" dirty="0" err="1" smtClean="0"/>
              <a:t>Ideja</a:t>
            </a:r>
            <a:r>
              <a:rPr lang="en-US" dirty="0" smtClean="0"/>
              <a:t> </a:t>
            </a:r>
            <a:r>
              <a:rPr lang="en-US" dirty="0" err="1"/>
              <a:t>agregata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u DDD-u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osigurala</a:t>
            </a:r>
            <a:r>
              <a:rPr lang="en-US" dirty="0"/>
              <a:t> </a:t>
            </a:r>
            <a:r>
              <a:rPr lang="en-US" dirty="0" err="1" smtClean="0"/>
              <a:t>celovitost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.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/>
              <a:t>agregata</a:t>
            </a:r>
            <a:r>
              <a:rPr lang="en-US" dirty="0"/>
              <a:t> je </a:t>
            </a:r>
            <a:r>
              <a:rPr lang="en-US" dirty="0" err="1"/>
              <a:t>posebna</a:t>
            </a:r>
            <a:r>
              <a:rPr lang="en-US" dirty="0"/>
              <a:t> </a:t>
            </a:r>
            <a:r>
              <a:rPr lang="en-US" dirty="0" err="1" smtClean="0"/>
              <a:t>celina</a:t>
            </a:r>
            <a:r>
              <a:rPr lang="en-US" dirty="0" smtClean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logičan</a:t>
            </a:r>
            <a:r>
              <a:rPr lang="en-US" dirty="0"/>
              <a:t> put u </a:t>
            </a:r>
            <a:r>
              <a:rPr lang="en-US" dirty="0" err="1"/>
              <a:t>agregat</a:t>
            </a:r>
            <a:r>
              <a:rPr lang="en-US" dirty="0"/>
              <a:t>. Na </a:t>
            </a:r>
            <a:r>
              <a:rPr lang="en-US" dirty="0" smtClean="0"/>
              <a:t>primer</a:t>
            </a:r>
            <a:r>
              <a:rPr lang="en-US" dirty="0"/>
              <a:t>, </a:t>
            </a:r>
            <a:r>
              <a:rPr lang="en-US" dirty="0" err="1"/>
              <a:t>pogledajte</a:t>
            </a:r>
            <a:r>
              <a:rPr lang="en-US" dirty="0"/>
              <a:t>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 smtClean="0"/>
              <a:t>narudžb</a:t>
            </a:r>
            <a:r>
              <a:rPr lang="sr-Latn-RS" dirty="0" smtClean="0"/>
              <a:t>in</a:t>
            </a:r>
            <a:r>
              <a:rPr lang="en-US" dirty="0" smtClean="0"/>
              <a:t>e </a:t>
            </a:r>
            <a:r>
              <a:rPr lang="en-US" dirty="0"/>
              <a:t>u </a:t>
            </a:r>
            <a:r>
              <a:rPr lang="en-US" dirty="0" err="1"/>
              <a:t>kontekstu</a:t>
            </a:r>
            <a:r>
              <a:rPr lang="en-US" dirty="0"/>
              <a:t> e-</a:t>
            </a:r>
            <a:r>
              <a:rPr lang="en-US" dirty="0" err="1"/>
              <a:t>trgovine</a:t>
            </a:r>
            <a:r>
              <a:rPr lang="en-US" dirty="0"/>
              <a:t>, to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smatrati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korenom</a:t>
            </a:r>
            <a:r>
              <a:rPr lang="sr-Latn-RS" dirty="0" smtClean="0"/>
              <a:t> agregata</a:t>
            </a:r>
            <a:r>
              <a:rPr lang="en-US" dirty="0" smtClean="0"/>
              <a:t>,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želite</a:t>
            </a:r>
            <a:r>
              <a:rPr lang="en-US" dirty="0"/>
              <a:t> </a:t>
            </a:r>
            <a:r>
              <a:rPr lang="en-US" dirty="0" err="1"/>
              <a:t>urediti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 smtClean="0"/>
              <a:t>narudžb</a:t>
            </a:r>
            <a:r>
              <a:rPr lang="sr-Latn-RS" dirty="0" smtClean="0"/>
              <a:t>in</a:t>
            </a:r>
            <a:r>
              <a:rPr lang="en-US" dirty="0" smtClean="0"/>
              <a:t>e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primeniti</a:t>
            </a:r>
            <a:r>
              <a:rPr lang="en-US" dirty="0" smtClean="0"/>
              <a:t> </a:t>
            </a:r>
            <a:r>
              <a:rPr lang="en-US" dirty="0" err="1"/>
              <a:t>vaučer</a:t>
            </a:r>
            <a:r>
              <a:rPr lang="en-US" dirty="0"/>
              <a:t> </a:t>
            </a:r>
            <a:r>
              <a:rPr lang="en-US" dirty="0" err="1"/>
              <a:t>prolazeći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/>
              <a:t>agregata</a:t>
            </a:r>
            <a:r>
              <a:rPr lang="en-US" dirty="0"/>
              <a:t> : to jest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/>
              <a:t>naloga</a:t>
            </a:r>
            <a:r>
              <a:rPr lang="en-US" dirty="0"/>
              <a:t>. To </a:t>
            </a:r>
            <a:r>
              <a:rPr lang="en-US" dirty="0" err="1"/>
              <a:t>omogućava</a:t>
            </a:r>
            <a:r>
              <a:rPr lang="en-US" dirty="0"/>
              <a:t> da </a:t>
            </a:r>
            <a:r>
              <a:rPr lang="en-US" dirty="0" err="1"/>
              <a:t>složeni</a:t>
            </a:r>
            <a:r>
              <a:rPr lang="en-US" dirty="0"/>
              <a:t> </a:t>
            </a:r>
            <a:r>
              <a:rPr lang="en-US" dirty="0" err="1"/>
              <a:t>grafikoni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ostanu</a:t>
            </a:r>
            <a:r>
              <a:rPr lang="en-US" dirty="0"/>
              <a:t> </a:t>
            </a:r>
            <a:r>
              <a:rPr lang="en-US" dirty="0" err="1" smtClean="0"/>
              <a:t>dosledni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da se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pridržavati</a:t>
            </a:r>
            <a:r>
              <a:rPr lang="en-US" dirty="0"/>
              <a:t> </a:t>
            </a:r>
            <a:r>
              <a:rPr lang="en-US" dirty="0" err="1"/>
              <a:t>poslovnih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52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Servisi domena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 DDD-u,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ne </a:t>
            </a:r>
            <a:r>
              <a:rPr lang="en-US" dirty="0" err="1"/>
              <a:t>uklapaju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entitet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 smtClean="0"/>
              <a:t>zahtevaju</a:t>
            </a:r>
            <a:r>
              <a:rPr lang="en-US" dirty="0" smtClean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spremištu</a:t>
            </a:r>
            <a:r>
              <a:rPr lang="en-US" dirty="0"/>
              <a:t> </a:t>
            </a:r>
            <a:r>
              <a:rPr lang="en-US" dirty="0" err="1"/>
              <a:t>sadržane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domenskim</a:t>
            </a:r>
            <a:r>
              <a:rPr lang="en-US" dirty="0"/>
              <a:t> </a:t>
            </a:r>
            <a:r>
              <a:rPr lang="sr-Latn-RS" dirty="0" smtClean="0"/>
              <a:t>servisima</a:t>
            </a:r>
          </a:p>
          <a:p>
            <a:r>
              <a:rPr lang="en-US" dirty="0" smtClean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sr-Latn-RS" dirty="0" smtClean="0"/>
              <a:t>servisa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takođe</a:t>
            </a:r>
            <a:r>
              <a:rPr lang="en-US" dirty="0" smtClean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sadržavati</a:t>
            </a:r>
            <a:r>
              <a:rPr lang="en-US" dirty="0"/>
              <a:t> </a:t>
            </a:r>
            <a:r>
              <a:rPr lang="en-US" dirty="0" err="1"/>
              <a:t>vlastitu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jednako</a:t>
            </a:r>
            <a:r>
              <a:rPr lang="en-US" dirty="0"/>
              <a:t> je </a:t>
            </a:r>
            <a:r>
              <a:rPr lang="en-US" dirty="0" smtClean="0"/>
              <a:t>d</a:t>
            </a:r>
            <a:r>
              <a:rPr lang="sr-Latn-RS" dirty="0" smtClean="0"/>
              <a:t>e</a:t>
            </a:r>
            <a:r>
              <a:rPr lang="en-US" dirty="0" smtClean="0"/>
              <a:t>o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entiteti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RS" dirty="0" err="1" smtClean="0"/>
              <a:t>o</a:t>
            </a:r>
            <a:r>
              <a:rPr lang="en-US" dirty="0" err="1" smtClean="0"/>
              <a:t>bjekti</a:t>
            </a:r>
            <a:r>
              <a:rPr lang="en-US" dirty="0" smtClean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1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Servisi aplikacije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Servis </a:t>
            </a:r>
            <a:r>
              <a:rPr lang="sr-Latn-RS" dirty="0"/>
              <a:t>aplikacije </a:t>
            </a:r>
            <a:r>
              <a:rPr lang="en-US" dirty="0" smtClean="0"/>
              <a:t>tan</a:t>
            </a:r>
            <a:r>
              <a:rPr lang="sr-Latn-RS" dirty="0" smtClean="0"/>
              <a:t>ak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smtClean="0"/>
              <a:t>je </a:t>
            </a:r>
            <a:r>
              <a:rPr lang="en-US" dirty="0" err="1"/>
              <a:t>iznad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koordinira</a:t>
            </a:r>
            <a:r>
              <a:rPr lang="en-US" dirty="0"/>
              <a:t> </a:t>
            </a:r>
            <a:r>
              <a:rPr lang="en-US" dirty="0" err="1"/>
              <a:t>aktivnost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 Ne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drži</a:t>
            </a:r>
            <a:r>
              <a:rPr lang="en-US" dirty="0"/>
              <a:t> </a:t>
            </a:r>
            <a:r>
              <a:rPr lang="sr-Latn-RS" dirty="0" smtClean="0"/>
              <a:t>vezu sa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/>
              <a:t>jednim</a:t>
            </a:r>
            <a:r>
              <a:rPr lang="en-US" dirty="0"/>
              <a:t> </a:t>
            </a:r>
            <a:r>
              <a:rPr lang="en-US" dirty="0" err="1"/>
              <a:t>entitetom</a:t>
            </a:r>
            <a:r>
              <a:rPr lang="en-US" dirty="0"/>
              <a:t>; </a:t>
            </a:r>
            <a:r>
              <a:rPr lang="en-US" dirty="0" err="1"/>
              <a:t>međutim</a:t>
            </a:r>
            <a:r>
              <a:rPr lang="en-US" dirty="0"/>
              <a:t>, </a:t>
            </a:r>
            <a:r>
              <a:rPr lang="en-US" dirty="0" smtClean="0"/>
              <a:t>on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sr-Latn-RS" dirty="0" smtClean="0"/>
              <a:t>sačuvati</a:t>
            </a:r>
            <a:r>
              <a:rPr lang="en-US" dirty="0" smtClean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transakcije</a:t>
            </a:r>
            <a:r>
              <a:rPr lang="en-US" dirty="0"/>
              <a:t> </a:t>
            </a:r>
            <a:r>
              <a:rPr lang="en-US" dirty="0" err="1"/>
              <a:t>poslovnog</a:t>
            </a:r>
            <a:r>
              <a:rPr lang="en-US" dirty="0"/>
              <a:t> </a:t>
            </a:r>
            <a:r>
              <a:rPr lang="en-US" dirty="0" smtClean="0"/>
              <a:t>t</a:t>
            </a:r>
            <a:r>
              <a:rPr lang="sr-Latn-RS" dirty="0" smtClean="0"/>
              <a:t>oka</a:t>
            </a:r>
            <a:r>
              <a:rPr lang="en-US" dirty="0" smtClean="0"/>
              <a:t>. </a:t>
            </a:r>
            <a:r>
              <a:rPr lang="en-US" dirty="0"/>
              <a:t>To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 smtClean="0"/>
              <a:t>jasn</a:t>
            </a:r>
            <a:r>
              <a:rPr lang="sr-Latn-RS" dirty="0" smtClean="0"/>
              <a:t>ije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primeru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T</a:t>
            </a:r>
            <a:r>
              <a:rPr lang="en-US" dirty="0" err="1" smtClean="0"/>
              <a:t>eže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razlikovati</a:t>
            </a:r>
            <a:r>
              <a:rPr lang="en-US" dirty="0"/>
              <a:t> </a:t>
            </a:r>
            <a:r>
              <a:rPr lang="sr-Latn-RS" dirty="0"/>
              <a:t>Servis aplikacije </a:t>
            </a:r>
            <a:r>
              <a:rPr lang="en-US" dirty="0" smtClean="0"/>
              <a:t>od </a:t>
            </a:r>
            <a:r>
              <a:rPr lang="sr-Latn-RS" dirty="0" smtClean="0"/>
              <a:t>servisa domena</a:t>
            </a:r>
            <a:r>
              <a:rPr lang="en-US" dirty="0" smtClean="0"/>
              <a:t>. </a:t>
            </a:r>
            <a:r>
              <a:rPr lang="en-US" dirty="0" err="1"/>
              <a:t>Aplikacijski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naručivanje</a:t>
            </a:r>
            <a:r>
              <a:rPr lang="en-US" dirty="0"/>
              <a:t> </a:t>
            </a:r>
            <a:r>
              <a:rPr lang="sr-Latn-RS" dirty="0" smtClean="0"/>
              <a:t>oveštenja (notifikacija)</a:t>
            </a:r>
            <a:r>
              <a:rPr lang="en-US" dirty="0" smtClean="0"/>
              <a:t>.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utvrđivanje</a:t>
            </a:r>
            <a:r>
              <a:rPr lang="en-US" dirty="0"/>
              <a:t> je li </a:t>
            </a:r>
            <a:r>
              <a:rPr lang="en-US" dirty="0" err="1"/>
              <a:t>ispunjen</a:t>
            </a:r>
            <a:r>
              <a:rPr lang="en-US" dirty="0"/>
              <a:t> </a:t>
            </a:r>
            <a:r>
              <a:rPr lang="en-US" dirty="0" err="1" smtClean="0"/>
              <a:t>prag</a:t>
            </a:r>
            <a:endParaRPr lang="en-US" dirty="0"/>
          </a:p>
          <a:p>
            <a:r>
              <a:rPr lang="en-US" dirty="0" err="1"/>
              <a:t>Objekt</a:t>
            </a:r>
            <a:r>
              <a:rPr lang="en-US" dirty="0"/>
              <a:t> "</a:t>
            </a:r>
            <a:r>
              <a:rPr lang="en-US" dirty="0" err="1"/>
              <a:t>računa</a:t>
            </a:r>
            <a:r>
              <a:rPr lang="en-US" dirty="0"/>
              <a:t>". Ta bi </a:t>
            </a:r>
            <a:r>
              <a:rPr lang="en-US" dirty="0" err="1"/>
              <a:t>bankarska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mogla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odgovorna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prijenos</a:t>
            </a:r>
            <a:r>
              <a:rPr lang="en-US" dirty="0"/>
              <a:t> </a:t>
            </a:r>
            <a:r>
              <a:rPr lang="en-US" dirty="0" err="1"/>
              <a:t>sredstava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SERVICE </a:t>
            </a:r>
            <a:r>
              <a:rPr lang="en-US" dirty="0" err="1"/>
              <a:t>osmišljen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napravio</a:t>
            </a:r>
            <a:r>
              <a:rPr lang="en-US" dirty="0"/>
              <a:t> </a:t>
            </a:r>
            <a:r>
              <a:rPr lang="en-US" dirty="0" err="1"/>
              <a:t>odgovarajuće</a:t>
            </a:r>
            <a:r>
              <a:rPr lang="en-US" dirty="0"/>
              <a:t> </a:t>
            </a:r>
            <a:r>
              <a:rPr lang="en-US" dirty="0" err="1"/>
              <a:t>zaduženja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kredite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, ta bi </a:t>
            </a:r>
            <a:r>
              <a:rPr lang="en-US" dirty="0" err="1"/>
              <a:t>sposobnost</a:t>
            </a:r>
            <a:r>
              <a:rPr lang="en-US" dirty="0"/>
              <a:t> </a:t>
            </a:r>
            <a:r>
              <a:rPr lang="en-US" dirty="0" err="1" smtClean="0"/>
              <a:t>pripadala</a:t>
            </a:r>
            <a:r>
              <a:rPr lang="sr-Latn-RS" dirty="0" smtClean="0"/>
              <a:t> sloju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.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značenje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jeziku</a:t>
            </a:r>
            <a:r>
              <a:rPr lang="en-US" dirty="0"/>
              <a:t> </a:t>
            </a:r>
            <a:r>
              <a:rPr lang="en-US" dirty="0" err="1" smtClean="0"/>
              <a:t>bankarsk</a:t>
            </a:r>
            <a:r>
              <a:rPr lang="sr-Latn-RS" dirty="0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temeljnu</a:t>
            </a:r>
            <a:r>
              <a:rPr lang="en-US" dirty="0"/>
              <a:t> </a:t>
            </a:r>
            <a:r>
              <a:rPr lang="en-US" dirty="0" err="1"/>
              <a:t>poslovnu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57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Repozitorijum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Uzorak</a:t>
            </a:r>
            <a:r>
              <a:rPr lang="en-US" dirty="0"/>
              <a:t> </a:t>
            </a:r>
            <a:r>
              <a:rPr lang="en-US" dirty="0" err="1"/>
              <a:t>skladišta</a:t>
            </a:r>
            <a:r>
              <a:rPr lang="en-US" dirty="0"/>
              <a:t> </a:t>
            </a:r>
            <a:r>
              <a:rPr lang="en-US" dirty="0" err="1" smtClean="0"/>
              <a:t>deluje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zbirka</a:t>
            </a:r>
            <a:r>
              <a:rPr lang="en-US" dirty="0"/>
              <a:t> u </a:t>
            </a:r>
            <a:r>
              <a:rPr lang="en-US" dirty="0" err="1"/>
              <a:t>memoriji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skladište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poslovne</a:t>
            </a:r>
            <a:r>
              <a:rPr lang="en-US" dirty="0"/>
              <a:t> </a:t>
            </a:r>
            <a:r>
              <a:rPr lang="en-US" dirty="0" err="1"/>
              <a:t>subjekte</a:t>
            </a:r>
            <a:r>
              <a:rPr lang="en-US" dirty="0"/>
              <a:t>,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uklanjajući</a:t>
            </a:r>
            <a:r>
              <a:rPr lang="en-US" dirty="0"/>
              <a:t> </a:t>
            </a:r>
            <a:r>
              <a:rPr lang="en-US" dirty="0" err="1"/>
              <a:t>temeljnu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infrastrukturu</a:t>
            </a:r>
            <a:r>
              <a:rPr lang="sr-Latn-RS" dirty="0" smtClean="0"/>
              <a:t> podataka</a:t>
            </a:r>
            <a:r>
              <a:rPr lang="en-US" dirty="0" smtClean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obrazac</a:t>
            </a:r>
            <a:r>
              <a:rPr lang="en-US" dirty="0"/>
              <a:t> </a:t>
            </a:r>
            <a:r>
              <a:rPr lang="en-US" dirty="0" err="1"/>
              <a:t>omogućuje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da </a:t>
            </a:r>
            <a:r>
              <a:rPr lang="en-US" dirty="0" err="1"/>
              <a:t>vaš</a:t>
            </a:r>
            <a:r>
              <a:rPr lang="en-US" dirty="0"/>
              <a:t> model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ostane</a:t>
            </a:r>
            <a:r>
              <a:rPr lang="en-US" dirty="0"/>
              <a:t> bez </a:t>
            </a:r>
            <a:r>
              <a:rPr lang="en-US" dirty="0" err="1"/>
              <a:t>ikakvih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smtClean="0"/>
              <a:t>infrastructure</a:t>
            </a:r>
            <a:endParaRPr lang="sr-Latn-R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33" y="4021544"/>
            <a:ext cx="66675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8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Raslojavanje (Layering)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40466"/>
            <a:ext cx="8946541" cy="5007934"/>
          </a:xfrm>
        </p:spPr>
        <p:txBody>
          <a:bodyPr/>
          <a:lstStyle/>
          <a:p>
            <a:r>
              <a:rPr lang="en-US" dirty="0" err="1" smtClean="0"/>
              <a:t>Sloj</a:t>
            </a:r>
            <a:r>
              <a:rPr lang="sr-Latn-RS" dirty="0" smtClean="0"/>
              <a:t>Raslojavanje je </a:t>
            </a:r>
            <a:r>
              <a:rPr lang="en-US" dirty="0" err="1" smtClean="0"/>
              <a:t>važan</a:t>
            </a:r>
            <a:r>
              <a:rPr lang="en-US" dirty="0" smtClean="0"/>
              <a:t> </a:t>
            </a:r>
            <a:r>
              <a:rPr lang="en-US" dirty="0" err="1"/>
              <a:t>koncept</a:t>
            </a:r>
            <a:r>
              <a:rPr lang="en-US" dirty="0"/>
              <a:t> u DDD-u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pomaže</a:t>
            </a:r>
            <a:r>
              <a:rPr lang="en-US" dirty="0"/>
              <a:t> u </a:t>
            </a:r>
            <a:r>
              <a:rPr lang="en-US" dirty="0" err="1"/>
              <a:t>provođenju</a:t>
            </a:r>
            <a:r>
              <a:rPr lang="en-US" dirty="0"/>
              <a:t> </a:t>
            </a:r>
            <a:r>
              <a:rPr lang="en-US" dirty="0" err="1"/>
              <a:t>razdvajanja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 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grafički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slojeva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koncepata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čine</a:t>
            </a:r>
            <a:r>
              <a:rPr lang="en-US" dirty="0"/>
              <a:t> DDD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4722" y="2390810"/>
            <a:ext cx="4847934" cy="225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0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Primer-Projekat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Pokušaću da n</a:t>
            </a:r>
            <a:r>
              <a:rPr lang="en-US" dirty="0" err="1" smtClean="0"/>
              <a:t>apravim</a:t>
            </a:r>
            <a:r>
              <a:rPr lang="en-US" dirty="0" smtClean="0"/>
              <a:t> primer </a:t>
            </a:r>
            <a:r>
              <a:rPr lang="en-US" dirty="0" err="1"/>
              <a:t>aplikacije</a:t>
            </a:r>
            <a:r>
              <a:rPr lang="en-US" dirty="0"/>
              <a:t> u </a:t>
            </a:r>
            <a:r>
              <a:rPr lang="en-US" dirty="0" err="1" smtClean="0"/>
              <a:t>kojoj</a:t>
            </a:r>
            <a:r>
              <a:rPr lang="sr-Latn-RS" dirty="0" smtClean="0"/>
              <a:t> ću </a:t>
            </a:r>
            <a:r>
              <a:rPr lang="en-US" dirty="0" smtClean="0"/>
              <a:t> </a:t>
            </a:r>
            <a:r>
              <a:rPr lang="en-US" dirty="0" err="1" smtClean="0"/>
              <a:t>pokuša</a:t>
            </a:r>
            <a:r>
              <a:rPr lang="sr-Latn-RS" dirty="0" smtClean="0"/>
              <a:t>ti</a:t>
            </a:r>
            <a:r>
              <a:rPr lang="en-US" dirty="0" smtClean="0"/>
              <a:t> </a:t>
            </a:r>
            <a:r>
              <a:rPr lang="sr-Latn-RS" dirty="0" smtClean="0"/>
              <a:t>da </a:t>
            </a:r>
            <a:r>
              <a:rPr lang="en-US" dirty="0" err="1" smtClean="0"/>
              <a:t>primeni</a:t>
            </a:r>
            <a:r>
              <a:rPr lang="sr-Latn-RS" dirty="0" smtClean="0"/>
              <a:t>m</a:t>
            </a:r>
            <a:r>
              <a:rPr lang="en-US" dirty="0" smtClean="0"/>
              <a:t> </a:t>
            </a:r>
            <a:r>
              <a:rPr lang="en-US" dirty="0"/>
              <a:t>DDD </a:t>
            </a:r>
            <a:r>
              <a:rPr lang="en-US" dirty="0" err="1"/>
              <a:t>metodologiju</a:t>
            </a:r>
            <a:r>
              <a:rPr lang="en-US" dirty="0"/>
              <a:t>, </a:t>
            </a:r>
            <a:r>
              <a:rPr lang="en-US" dirty="0" err="1" smtClean="0"/>
              <a:t>simuliraćemo</a:t>
            </a:r>
            <a:r>
              <a:rPr lang="en-US" dirty="0" smtClean="0"/>
              <a:t> </a:t>
            </a:r>
            <a:r>
              <a:rPr lang="en-US" dirty="0" err="1" smtClean="0"/>
              <a:t>potk</a:t>
            </a:r>
            <a:r>
              <a:rPr lang="sr-Latn-RS" dirty="0" smtClean="0"/>
              <a:t>ontrolu</a:t>
            </a:r>
            <a:r>
              <a:rPr lang="en-US" dirty="0" smtClean="0"/>
              <a:t> </a:t>
            </a:r>
            <a:r>
              <a:rPr lang="en-US" dirty="0" err="1"/>
              <a:t>bankovnog</a:t>
            </a:r>
            <a:r>
              <a:rPr lang="en-US" dirty="0"/>
              <a:t> </a:t>
            </a:r>
            <a:r>
              <a:rPr lang="en-US" dirty="0" smtClean="0"/>
              <a:t>s</a:t>
            </a:r>
            <a:r>
              <a:rPr lang="sr-Latn-RS" dirty="0"/>
              <a:t>i</a:t>
            </a:r>
            <a:r>
              <a:rPr lang="en-US" dirty="0" err="1" smtClean="0"/>
              <a:t>stava</a:t>
            </a:r>
            <a:r>
              <a:rPr lang="en-US" dirty="0"/>
              <a:t>: </a:t>
            </a:r>
            <a:r>
              <a:rPr lang="en-US" dirty="0" err="1"/>
              <a:t>transakciju</a:t>
            </a:r>
            <a:r>
              <a:rPr lang="en-US" dirty="0"/>
              <a:t> </a:t>
            </a:r>
            <a:r>
              <a:rPr lang="en-US" dirty="0" err="1"/>
              <a:t>poddomena</a:t>
            </a:r>
            <a:r>
              <a:rPr lang="en-US" dirty="0"/>
              <a:t> </a:t>
            </a:r>
            <a:r>
              <a:rPr lang="en-US" dirty="0" err="1" smtClean="0"/>
              <a:t>banka</a:t>
            </a:r>
            <a:r>
              <a:rPr lang="en-US" dirty="0"/>
              <a:t>. </a:t>
            </a:r>
            <a:endParaRPr lang="sr-Latn-RS" dirty="0" smtClean="0"/>
          </a:p>
          <a:p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izrađena</a:t>
            </a:r>
            <a:r>
              <a:rPr lang="en-US" dirty="0"/>
              <a:t> s asp.net Core MVC </a:t>
            </a:r>
            <a:r>
              <a:rPr lang="en-US" dirty="0" smtClean="0"/>
              <a:t>3,</a:t>
            </a:r>
            <a:r>
              <a:rPr lang="sr-Latn-RS" dirty="0" smtClean="0"/>
              <a:t> u V</a:t>
            </a:r>
            <a:r>
              <a:rPr lang="en-US" dirty="0" err="1" smtClean="0"/>
              <a:t>i</a:t>
            </a:r>
            <a:r>
              <a:rPr lang="sr-Latn-RS" dirty="0" smtClean="0"/>
              <a:t>sua</a:t>
            </a:r>
            <a:r>
              <a:rPr lang="en-US" dirty="0" smtClean="0"/>
              <a:t>l </a:t>
            </a:r>
            <a:r>
              <a:rPr lang="en-US" dirty="0" err="1"/>
              <a:t>studiju</a:t>
            </a:r>
            <a:r>
              <a:rPr lang="en-US" dirty="0"/>
              <a:t> </a:t>
            </a:r>
            <a:r>
              <a:rPr lang="en-US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0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57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212" y="2052638"/>
            <a:ext cx="605135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5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282" y="2052638"/>
            <a:ext cx="6521767" cy="43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svaki</a:t>
            </a:r>
            <a:r>
              <a:rPr lang="en-US" dirty="0"/>
              <a:t> model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aspekt</a:t>
            </a:r>
            <a:r>
              <a:rPr lang="en-US" dirty="0"/>
              <a:t> </a:t>
            </a:r>
            <a:r>
              <a:rPr lang="en-US" dirty="0" err="1"/>
              <a:t>stvarnosti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ideju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zanima</a:t>
            </a:r>
            <a:r>
              <a:rPr lang="en-US" dirty="0"/>
              <a:t>. Model je </a:t>
            </a:r>
            <a:r>
              <a:rPr lang="en-US" dirty="0" err="1" smtClean="0"/>
              <a:t>pojednostavljenje</a:t>
            </a:r>
            <a:endParaRPr lang="en-US" dirty="0" smtClean="0"/>
          </a:p>
          <a:p>
            <a:r>
              <a:rPr lang="en-US" dirty="0" err="1"/>
              <a:t>Područje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 smtClean="0"/>
              <a:t>primenjuje</a:t>
            </a:r>
            <a:r>
              <a:rPr lang="en-US" dirty="0" smtClean="0"/>
              <a:t> </a:t>
            </a:r>
            <a:r>
              <a:rPr lang="en-US" dirty="0"/>
              <a:t>program je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softvera</a:t>
            </a:r>
            <a:r>
              <a:rPr lang="en-US" dirty="0"/>
              <a:t>. </a:t>
            </a:r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 smtClean="0"/>
              <a:t>domeni</a:t>
            </a:r>
            <a:r>
              <a:rPr lang="en-US" dirty="0" smtClean="0"/>
              <a:t> </a:t>
            </a:r>
            <a:r>
              <a:rPr lang="en-US" dirty="0" err="1"/>
              <a:t>uključuju</a:t>
            </a:r>
            <a:r>
              <a:rPr lang="en-US" dirty="0"/>
              <a:t>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 smtClean="0"/>
              <a:t>svet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avionske</a:t>
            </a:r>
            <a:r>
              <a:rPr lang="en-US" dirty="0"/>
              <a:t> </a:t>
            </a:r>
            <a:r>
              <a:rPr lang="en-US" dirty="0" err="1"/>
              <a:t>rezervacije</a:t>
            </a:r>
            <a:r>
              <a:rPr lang="en-US" dirty="0"/>
              <a:t> </a:t>
            </a:r>
            <a:r>
              <a:rPr lang="en-US" dirty="0" err="1"/>
              <a:t>uključuje</a:t>
            </a:r>
            <a:r>
              <a:rPr lang="en-US" dirty="0"/>
              <a:t> </a:t>
            </a:r>
            <a:r>
              <a:rPr lang="en-US" dirty="0" err="1"/>
              <a:t>stvarne</a:t>
            </a:r>
            <a:r>
              <a:rPr lang="en-US" dirty="0"/>
              <a:t> </a:t>
            </a:r>
            <a:r>
              <a:rPr lang="en-US" dirty="0" err="1"/>
              <a:t>ljude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kreću</a:t>
            </a:r>
            <a:r>
              <a:rPr lang="en-US" dirty="0"/>
              <a:t> u </a:t>
            </a:r>
            <a:r>
              <a:rPr lang="en-US" dirty="0" err="1"/>
              <a:t>stvarnim</a:t>
            </a:r>
            <a:r>
              <a:rPr lang="en-US" dirty="0"/>
              <a:t> </a:t>
            </a:r>
            <a:r>
              <a:rPr lang="en-US" dirty="0" err="1" smtClean="0"/>
              <a:t>avionima</a:t>
            </a:r>
            <a:r>
              <a:rPr lang="en-US" dirty="0" smtClean="0"/>
              <a:t>. </a:t>
            </a:r>
          </a:p>
          <a:p>
            <a:pPr lvl="1"/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 smtClean="0"/>
              <a:t>domeni</a:t>
            </a:r>
            <a:r>
              <a:rPr lang="en-US" dirty="0" smtClean="0"/>
              <a:t> </a:t>
            </a:r>
            <a:r>
              <a:rPr lang="en-US" dirty="0" err="1" smtClean="0"/>
              <a:t>nematerijalni</a:t>
            </a:r>
            <a:r>
              <a:rPr lang="en-US" dirty="0" smtClean="0"/>
              <a:t> (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računovodstvenog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finansije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8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726" y="2052638"/>
            <a:ext cx="631832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8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043" b="-6363"/>
          <a:stretch/>
        </p:blipFill>
        <p:spPr>
          <a:xfrm>
            <a:off x="4751295" y="1989885"/>
            <a:ext cx="252913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6184" y="3998259"/>
            <a:ext cx="5484575" cy="2528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112" y="2348753"/>
            <a:ext cx="940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„</a:t>
            </a:r>
            <a:r>
              <a:rPr lang="en-US" dirty="0" err="1"/>
              <a:t>BanckAccountSystem</a:t>
            </a:r>
            <a:r>
              <a:rPr lang="en-US" dirty="0"/>
              <a:t>“: </a:t>
            </a:r>
            <a:r>
              <a:rPr lang="en-US" dirty="0" err="1"/>
              <a:t>glavni</a:t>
            </a:r>
            <a:r>
              <a:rPr lang="en-US" dirty="0"/>
              <a:t> web </a:t>
            </a:r>
            <a:r>
              <a:rPr lang="en-US" dirty="0" err="1"/>
              <a:t>projekt</a:t>
            </a:r>
            <a:r>
              <a:rPr lang="en-US" dirty="0"/>
              <a:t> (UI </a:t>
            </a:r>
            <a:r>
              <a:rPr lang="en-US" dirty="0" err="1"/>
              <a:t>projekt</a:t>
            </a:r>
            <a:r>
              <a:rPr lang="en-US" dirty="0"/>
              <a:t>) </a:t>
            </a:r>
            <a:r>
              <a:rPr lang="en-US" dirty="0" err="1"/>
              <a:t>odgovoran</a:t>
            </a:r>
            <a:r>
              <a:rPr lang="en-US" dirty="0"/>
              <a:t> je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prezentacije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korištenja</a:t>
            </a:r>
            <a:r>
              <a:rPr lang="en-US" dirty="0"/>
              <a:t> </a:t>
            </a:r>
            <a:r>
              <a:rPr lang="en-US" dirty="0" err="1"/>
              <a:t>iskustva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razgovara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s </a:t>
            </a:r>
            <a:r>
              <a:rPr lang="en-US" dirty="0" err="1"/>
              <a:t>AppService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prima </a:t>
            </a:r>
            <a:r>
              <a:rPr lang="en-US" dirty="0" smtClean="0"/>
              <a:t>hard typed </a:t>
            </a:r>
            <a:r>
              <a:rPr lang="en-US" dirty="0" err="1" smtClean="0"/>
              <a:t>modele</a:t>
            </a:r>
            <a:r>
              <a:rPr lang="en-US" dirty="0" smtClean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stvoreni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prikaze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iskustva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7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add </a:t>
            </a:r>
            <a:r>
              <a:rPr lang="en-US" dirty="0" smtClean="0"/>
              <a:t>two </a:t>
            </a:r>
            <a:r>
              <a:rPr lang="en-US" dirty="0" err="1" smtClean="0"/>
              <a:t>Zatim</a:t>
            </a:r>
            <a:r>
              <a:rPr lang="en-US" dirty="0" smtClean="0"/>
              <a:t> </a:t>
            </a:r>
            <a:r>
              <a:rPr lang="en-US" dirty="0" err="1" smtClean="0"/>
              <a:t>dodajemo</a:t>
            </a:r>
            <a:r>
              <a:rPr lang="en-US" dirty="0" smtClean="0"/>
              <a:t> </a:t>
            </a:r>
            <a:r>
              <a:rPr lang="en-US" dirty="0" err="1" smtClean="0"/>
              <a:t>dve</a:t>
            </a:r>
            <a:r>
              <a:rPr lang="en-US" dirty="0" smtClean="0"/>
              <a:t>  </a:t>
            </a:r>
            <a:r>
              <a:rPr lang="en-US" dirty="0" err="1"/>
              <a:t>c#</a:t>
            </a:r>
            <a:r>
              <a:rPr lang="en-US" dirty="0"/>
              <a:t> </a:t>
            </a:r>
            <a:r>
              <a:rPr lang="en-US" dirty="0" err="1" smtClean="0"/>
              <a:t>klase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imenu</a:t>
            </a:r>
            <a:r>
              <a:rPr lang="en-US" dirty="0" smtClean="0"/>
              <a:t> “</a:t>
            </a:r>
            <a:r>
              <a:rPr lang="en-US" b="1" dirty="0" err="1" smtClean="0"/>
              <a:t>BanckAccount</a:t>
            </a:r>
            <a:r>
              <a:rPr lang="en-US" dirty="0"/>
              <a:t>” and </a:t>
            </a:r>
            <a:r>
              <a:rPr lang="en-US" b="1" dirty="0"/>
              <a:t>Transaction</a:t>
            </a:r>
            <a:r>
              <a:rPr lang="en-US" dirty="0"/>
              <a:t> </a:t>
            </a:r>
            <a:r>
              <a:rPr lang="en-US" dirty="0" smtClean="0"/>
              <a:t>u “</a:t>
            </a:r>
            <a:r>
              <a:rPr lang="en-US" b="1" dirty="0" err="1"/>
              <a:t>BanckAccountSystem.Model</a:t>
            </a:r>
            <a:r>
              <a:rPr lang="en-US" dirty="0"/>
              <a:t>” </a:t>
            </a:r>
            <a:r>
              <a:rPr lang="en-US" dirty="0" err="1" smtClean="0"/>
              <a:t>projekat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7949" y="2898271"/>
            <a:ext cx="6761904" cy="35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322" y="2052638"/>
            <a:ext cx="8203512" cy="42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6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Imajte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umu</a:t>
            </a:r>
            <a:r>
              <a:rPr lang="en-US" dirty="0"/>
              <a:t> da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smtClean="0"/>
              <a:t>Transaction 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svojstvo</a:t>
            </a:r>
            <a:r>
              <a:rPr lang="en-US" dirty="0"/>
              <a:t> </a:t>
            </a:r>
            <a:r>
              <a:rPr lang="en-US" dirty="0" err="1"/>
              <a:t>identifikatora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je 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nazvati</a:t>
            </a:r>
            <a:r>
              <a:rPr lang="en-US" dirty="0"/>
              <a:t> </a:t>
            </a:r>
            <a:r>
              <a:rPr lang="en-US" dirty="0" err="1" smtClean="0"/>
              <a:t>vrednosnim</a:t>
            </a:r>
            <a:r>
              <a:rPr lang="en-US" dirty="0" smtClean="0"/>
              <a:t> </a:t>
            </a:r>
            <a:r>
              <a:rPr lang="en-US" dirty="0" err="1"/>
              <a:t>objektom</a:t>
            </a:r>
            <a:r>
              <a:rPr lang="en-US" dirty="0"/>
              <a:t> u DDD-u. </a:t>
            </a:r>
            <a:r>
              <a:rPr lang="en-US" dirty="0" smtClean="0"/>
              <a:t>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poziv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Povlačenje</a:t>
            </a:r>
            <a:r>
              <a:rPr lang="en-US" dirty="0" smtClean="0"/>
              <a:t>(Withdraw) </a:t>
            </a:r>
            <a:r>
              <a:rPr lang="en-US" dirty="0" err="1"/>
              <a:t>poziva</a:t>
            </a:r>
            <a:r>
              <a:rPr lang="en-US" dirty="0"/>
              <a:t> s </a:t>
            </a:r>
            <a:r>
              <a:rPr lang="en-US" dirty="0" err="1" smtClean="0"/>
              <a:t>nedovoljnim</a:t>
            </a:r>
            <a:r>
              <a:rPr lang="en-US" dirty="0" smtClean="0"/>
              <a:t> </a:t>
            </a:r>
            <a:r>
              <a:rPr lang="en-US" dirty="0" err="1"/>
              <a:t>sredstvima</a:t>
            </a:r>
            <a:r>
              <a:rPr lang="en-US" dirty="0"/>
              <a:t> bez </a:t>
            </a:r>
            <a:r>
              <a:rPr lang="en-US" dirty="0" err="1" smtClean="0"/>
              <a:t>provere</a:t>
            </a:r>
            <a:r>
              <a:rPr lang="en-US" dirty="0"/>
              <a:t>, </a:t>
            </a:r>
            <a:r>
              <a:rPr lang="en-US" dirty="0" err="1"/>
              <a:t>tada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 smtClean="0"/>
              <a:t>baciti</a:t>
            </a:r>
            <a:r>
              <a:rPr lang="en-US" dirty="0" smtClean="0"/>
              <a:t> </a:t>
            </a:r>
            <a:r>
              <a:rPr lang="en-US" dirty="0" err="1" smtClean="0"/>
              <a:t>izuzetak</a:t>
            </a:r>
            <a:r>
              <a:rPr lang="en-US" dirty="0" smtClean="0"/>
              <a:t>, </a:t>
            </a:r>
            <a:r>
              <a:rPr lang="en-US" dirty="0"/>
              <a:t>pa </a:t>
            </a:r>
            <a:r>
              <a:rPr lang="en-US" dirty="0" err="1" smtClean="0"/>
              <a:t>nastaviti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dodati</a:t>
            </a:r>
            <a:r>
              <a:rPr lang="en-US" dirty="0" smtClean="0"/>
              <a:t> </a:t>
            </a:r>
            <a:r>
              <a:rPr lang="en-US" dirty="0" err="1"/>
              <a:t>drugu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u Model </a:t>
            </a:r>
            <a:r>
              <a:rPr lang="en-US" dirty="0" err="1" smtClean="0"/>
              <a:t>projekat</a:t>
            </a:r>
            <a:r>
              <a:rPr lang="en-US" dirty="0" smtClean="0"/>
              <a:t> </a:t>
            </a:r>
            <a:r>
              <a:rPr lang="en-US" dirty="0" err="1"/>
              <a:t>nazvanu</a:t>
            </a:r>
            <a:r>
              <a:rPr lang="en-US" dirty="0"/>
              <a:t> „</a:t>
            </a:r>
            <a:r>
              <a:rPr lang="en-US" dirty="0" err="1"/>
              <a:t>InsufficientFundsException</a:t>
            </a:r>
            <a:r>
              <a:rPr lang="en-US" dirty="0"/>
              <a:t>“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umetnite</a:t>
            </a:r>
            <a:r>
              <a:rPr lang="en-US" dirty="0"/>
              <a:t> </a:t>
            </a:r>
            <a:r>
              <a:rPr lang="en-US" dirty="0" err="1" smtClean="0"/>
              <a:t>snipet</a:t>
            </a:r>
            <a:r>
              <a:rPr lang="en-US" dirty="0" smtClean="0"/>
              <a:t> </a:t>
            </a:r>
            <a:r>
              <a:rPr lang="en-US" dirty="0" err="1" smtClean="0"/>
              <a:t>ispod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1485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322" y="2052638"/>
            <a:ext cx="7459132" cy="386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0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err="1" smtClean="0"/>
              <a:t>podataka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645569"/>
            <a:ext cx="65436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Sada</a:t>
            </a:r>
            <a:r>
              <a:rPr lang="en-US" dirty="0" smtClean="0"/>
              <a:t> </a:t>
            </a:r>
            <a:r>
              <a:rPr lang="en-US" dirty="0" err="1" smtClean="0"/>
              <a:t>mo</a:t>
            </a:r>
            <a:r>
              <a:rPr lang="sr-Latn-RS" dirty="0" smtClean="0"/>
              <a:t>žemo da izmenimo metod Withdraw u klasi BanckAccount.cs: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477" y="2723745"/>
            <a:ext cx="6575898" cy="31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2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dodaj</a:t>
            </a:r>
            <a:r>
              <a:rPr lang="sr-Latn-RS" dirty="0" smtClean="0"/>
              <a:t>emo</a:t>
            </a:r>
            <a:r>
              <a:rPr lang="en-US" dirty="0" smtClean="0"/>
              <a:t> </a:t>
            </a:r>
            <a:r>
              <a:rPr lang="sr-Latn-RS" dirty="0" smtClean="0"/>
              <a:t>interfejs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 smtClean="0"/>
              <a:t>IBan</a:t>
            </a:r>
            <a:r>
              <a:rPr lang="sr-Latn-RS" dirty="0" smtClean="0"/>
              <a:t>c</a:t>
            </a:r>
            <a:r>
              <a:rPr lang="en-US" dirty="0" err="1" smtClean="0"/>
              <a:t>kAccountRepository</a:t>
            </a:r>
            <a:r>
              <a:rPr lang="en-US" dirty="0"/>
              <a:t>" u </a:t>
            </a:r>
            <a:r>
              <a:rPr lang="en-US" dirty="0" err="1" smtClean="0"/>
              <a:t>nov</a:t>
            </a:r>
            <a:r>
              <a:rPr lang="sr-Latn-RS" dirty="0" smtClean="0"/>
              <a:t> folder</a:t>
            </a:r>
            <a:r>
              <a:rPr lang="en-US" dirty="0" smtClean="0"/>
              <a:t> </a:t>
            </a:r>
            <a:r>
              <a:rPr lang="en-US" dirty="0"/>
              <a:t>pod </a:t>
            </a:r>
            <a:r>
              <a:rPr lang="en-US" dirty="0" err="1"/>
              <a:t>nazivom</a:t>
            </a:r>
            <a:r>
              <a:rPr lang="en-US" dirty="0"/>
              <a:t> </a:t>
            </a:r>
            <a:r>
              <a:rPr lang="en-US" dirty="0" smtClean="0"/>
              <a:t>„</a:t>
            </a:r>
            <a:r>
              <a:rPr lang="sr-Latn-RS" dirty="0" smtClean="0"/>
              <a:t>Contract</a:t>
            </a:r>
            <a:r>
              <a:rPr lang="en-US" dirty="0" smtClean="0"/>
              <a:t>"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smtClean="0"/>
              <a:t>Model: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8001" y="2917750"/>
            <a:ext cx="7204645" cy="35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6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je </a:t>
            </a:r>
            <a:r>
              <a:rPr lang="en-US" dirty="0" err="1"/>
              <a:t>selektivno</a:t>
            </a:r>
            <a:r>
              <a:rPr lang="en-US" dirty="0"/>
              <a:t> </a:t>
            </a:r>
            <a:r>
              <a:rPr lang="en-US" dirty="0" err="1"/>
              <a:t>pojednostavljen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svesno</a:t>
            </a:r>
            <a:r>
              <a:rPr lang="en-US" dirty="0" smtClean="0"/>
              <a:t> </a:t>
            </a:r>
            <a:r>
              <a:rPr lang="en-US" dirty="0" err="1"/>
              <a:t>strukturiran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Odgovarajući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smisla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fokusira</a:t>
            </a:r>
            <a:r>
              <a:rPr lang="en-US" dirty="0" smtClean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problem. Model </a:t>
            </a:r>
            <a:r>
              <a:rPr lang="en-US" dirty="0" err="1" smtClean="0"/>
              <a:t>domena</a:t>
            </a:r>
            <a:r>
              <a:rPr lang="en-US" dirty="0" smtClean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određeni</a:t>
            </a:r>
            <a:r>
              <a:rPr lang="en-US" dirty="0"/>
              <a:t> </a:t>
            </a:r>
            <a:r>
              <a:rPr lang="en-US" dirty="0" err="1"/>
              <a:t>dijagram</a:t>
            </a:r>
            <a:r>
              <a:rPr lang="en-US" dirty="0"/>
              <a:t>; to je </a:t>
            </a:r>
            <a:r>
              <a:rPr lang="en-US" dirty="0" err="1"/>
              <a:t>ideja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prenijeti</a:t>
            </a:r>
            <a:r>
              <a:rPr lang="en-US" dirty="0"/>
              <a:t>. To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 </a:t>
            </a:r>
            <a:r>
              <a:rPr lang="en-US" dirty="0" err="1"/>
              <a:t>znanje</a:t>
            </a:r>
            <a:r>
              <a:rPr lang="en-US" dirty="0"/>
              <a:t> u </a:t>
            </a:r>
            <a:r>
              <a:rPr lang="en-US" dirty="0" err="1"/>
              <a:t>glavi</a:t>
            </a:r>
            <a:r>
              <a:rPr lang="en-US" dirty="0"/>
              <a:t> </a:t>
            </a:r>
            <a:r>
              <a:rPr lang="en-US" dirty="0" err="1"/>
              <a:t>stručnjaka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domenu</a:t>
            </a:r>
            <a:r>
              <a:rPr lang="en-US" dirty="0"/>
              <a:t>; to je </a:t>
            </a:r>
            <a:r>
              <a:rPr lang="en-US" dirty="0" err="1"/>
              <a:t>rigorozno</a:t>
            </a:r>
            <a:r>
              <a:rPr lang="en-US" dirty="0"/>
              <a:t> </a:t>
            </a:r>
            <a:r>
              <a:rPr lang="en-US" dirty="0" err="1"/>
              <a:t>organizovana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selektivna</a:t>
            </a:r>
            <a:r>
              <a:rPr lang="en-US" dirty="0"/>
              <a:t> </a:t>
            </a:r>
            <a:r>
              <a:rPr lang="en-US" dirty="0" err="1"/>
              <a:t>apstrakcija</a:t>
            </a:r>
            <a:r>
              <a:rPr lang="en-US" dirty="0"/>
              <a:t> tog </a:t>
            </a:r>
            <a:r>
              <a:rPr lang="en-US" dirty="0" err="1"/>
              <a:t>znanja</a:t>
            </a:r>
            <a:r>
              <a:rPr lang="en-US" dirty="0"/>
              <a:t>. </a:t>
            </a: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predstavljati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komunicirati</a:t>
            </a:r>
            <a:r>
              <a:rPr lang="en-US" dirty="0"/>
              <a:t> model,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pažljivo</a:t>
            </a:r>
            <a:r>
              <a:rPr lang="en-US" dirty="0"/>
              <a:t> </a:t>
            </a:r>
            <a:r>
              <a:rPr lang="en-US" dirty="0" err="1"/>
              <a:t>napisan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engleska</a:t>
            </a:r>
            <a:r>
              <a:rPr lang="en-US" dirty="0"/>
              <a:t> </a:t>
            </a:r>
            <a:r>
              <a:rPr lang="en-US" dirty="0" err="1"/>
              <a:t>rečenica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86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/>
              <a:t>slučajevima</a:t>
            </a:r>
            <a:r>
              <a:rPr lang="en-US" dirty="0"/>
              <a:t> </a:t>
            </a:r>
            <a:r>
              <a:rPr lang="en-US" dirty="0" err="1"/>
              <a:t>poput</a:t>
            </a:r>
            <a:r>
              <a:rPr lang="en-US" dirty="0"/>
              <a:t> </a:t>
            </a:r>
            <a:r>
              <a:rPr lang="en-US" dirty="0" err="1"/>
              <a:t>ovih</a:t>
            </a:r>
            <a:r>
              <a:rPr lang="en-US" dirty="0"/>
              <a:t>,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 servis</a:t>
            </a:r>
            <a:r>
              <a:rPr lang="en-US" dirty="0" smtClean="0"/>
              <a:t>. </a:t>
            </a:r>
            <a:r>
              <a:rPr lang="en-US" dirty="0" err="1"/>
              <a:t>Postupak</a:t>
            </a:r>
            <a:r>
              <a:rPr lang="en-US" dirty="0"/>
              <a:t> </a:t>
            </a:r>
            <a:r>
              <a:rPr lang="en-US" dirty="0" err="1" smtClean="0"/>
              <a:t>prenosa</a:t>
            </a:r>
            <a:r>
              <a:rPr lang="en-US" dirty="0" smtClean="0"/>
              <a:t> </a:t>
            </a:r>
            <a:r>
              <a:rPr lang="en-US" dirty="0" err="1"/>
              <a:t>sredstava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računa</a:t>
            </a:r>
            <a:r>
              <a:rPr lang="en-US" dirty="0"/>
              <a:t> </a:t>
            </a:r>
            <a:r>
              <a:rPr lang="en-US" dirty="0" err="1"/>
              <a:t>odgovornost</a:t>
            </a:r>
            <a:r>
              <a:rPr lang="en-US" dirty="0"/>
              <a:t> je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pripada</a:t>
            </a:r>
            <a:r>
              <a:rPr lang="en-US" dirty="0"/>
              <a:t> </a:t>
            </a:r>
            <a:r>
              <a:rPr lang="sr-Latn-RS" dirty="0" smtClean="0"/>
              <a:t>servis klasi</a:t>
            </a:r>
            <a:r>
              <a:rPr lang="en-US" dirty="0" smtClean="0"/>
              <a:t>. </a:t>
            </a:r>
            <a:r>
              <a:rPr lang="en-US" dirty="0" err="1" smtClean="0"/>
              <a:t>Doda</a:t>
            </a:r>
            <a:r>
              <a:rPr lang="sr-Latn-RS" dirty="0" smtClean="0"/>
              <a:t>ćemo</a:t>
            </a:r>
            <a:r>
              <a:rPr lang="en-US" dirty="0" smtClean="0"/>
              <a:t> </a:t>
            </a:r>
            <a:r>
              <a:rPr lang="en-US" dirty="0" err="1"/>
              <a:t>novu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u Model </a:t>
            </a:r>
            <a:r>
              <a:rPr lang="en-US" dirty="0" err="1" smtClean="0"/>
              <a:t>projek</a:t>
            </a:r>
            <a:r>
              <a:rPr lang="sr-Latn-RS" dirty="0" smtClean="0"/>
              <a:t>a</a:t>
            </a:r>
            <a:r>
              <a:rPr lang="en-US" dirty="0" smtClean="0"/>
              <a:t>t </a:t>
            </a:r>
            <a:r>
              <a:rPr lang="en-US" dirty="0" err="1" smtClean="0"/>
              <a:t>nazvan</a:t>
            </a:r>
            <a:r>
              <a:rPr lang="sr-Latn-RS" dirty="0" smtClean="0"/>
              <a:t>u</a:t>
            </a:r>
            <a:r>
              <a:rPr lang="en-US" dirty="0" smtClean="0"/>
              <a:t> </a:t>
            </a:r>
            <a:r>
              <a:rPr lang="en-US" dirty="0"/>
              <a:t>„</a:t>
            </a:r>
            <a:r>
              <a:rPr lang="en-US" dirty="0" smtClean="0"/>
              <a:t>Ban</a:t>
            </a:r>
            <a:r>
              <a:rPr lang="sr-Latn-RS" dirty="0" smtClean="0"/>
              <a:t>c</a:t>
            </a:r>
            <a:r>
              <a:rPr lang="en-US" dirty="0" err="1" smtClean="0"/>
              <a:t>kAccountService</a:t>
            </a:r>
            <a:r>
              <a:rPr lang="en-US" dirty="0"/>
              <a:t>“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 smtClean="0"/>
              <a:t>sledećim</a:t>
            </a:r>
            <a:r>
              <a:rPr lang="en-US" dirty="0" smtClean="0"/>
              <a:t> </a:t>
            </a:r>
            <a:r>
              <a:rPr lang="en-US" dirty="0" err="1"/>
              <a:t>kodom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727" y="3567129"/>
            <a:ext cx="5447489" cy="28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Dodajemo </a:t>
            </a:r>
            <a:r>
              <a:rPr lang="sr-Latn-RS" dirty="0" smtClean="0"/>
              <a:t>Microsoft.EntityFrameworkCore nuget package u Repository projekat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453" y="2968437"/>
            <a:ext cx="5987815" cy="33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Dodajemo BanckAccountContext klasu u Repository projekat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869" y="2766848"/>
            <a:ext cx="6189425" cy="34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2582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38518"/>
            <a:ext cx="8946541" cy="5109881"/>
          </a:xfrm>
        </p:spPr>
        <p:txBody>
          <a:bodyPr/>
          <a:lstStyle/>
          <a:p>
            <a:r>
              <a:rPr lang="sr-Latn-RS" dirty="0" smtClean="0"/>
              <a:t>Dodajemo BanckAccountRepository klasu: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400" y="1732671"/>
            <a:ext cx="5486399" cy="45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9924" y="1574800"/>
            <a:ext cx="6942944" cy="44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23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Kreiranje</a:t>
            </a:r>
            <a:r>
              <a:rPr lang="en-US" dirty="0" smtClean="0"/>
              <a:t> </a:t>
            </a:r>
            <a:r>
              <a:rPr lang="en-US" dirty="0" err="1" smtClean="0"/>
              <a:t>localDB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1574800"/>
            <a:ext cx="8946541" cy="4673599"/>
          </a:xfrm>
        </p:spPr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appsettings.json</a:t>
            </a:r>
            <a:r>
              <a:rPr lang="en-US" dirty="0" smtClean="0"/>
              <a:t> </a:t>
            </a:r>
            <a:r>
              <a:rPr lang="en-US" dirty="0" err="1" smtClean="0"/>
              <a:t>upi</a:t>
            </a:r>
            <a:r>
              <a:rPr lang="sr-Latn-RS" dirty="0" smtClean="0"/>
              <a:t>šemo connection string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0899" y="2248131"/>
            <a:ext cx="7668341" cy="400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ovom</a:t>
            </a:r>
            <a:r>
              <a:rPr lang="en-US" dirty="0" smtClean="0"/>
              <a:t> </a:t>
            </a:r>
            <a:r>
              <a:rPr lang="en-US" dirty="0" err="1" smtClean="0"/>
              <a:t>projektu</a:t>
            </a:r>
            <a:r>
              <a:rPr lang="en-US" dirty="0" smtClean="0"/>
              <a:t> </a:t>
            </a:r>
            <a:r>
              <a:rPr lang="en-US" dirty="0" err="1" smtClean="0"/>
              <a:t>kori</a:t>
            </a:r>
            <a:r>
              <a:rPr lang="sr-Latn-RS" dirty="0" smtClean="0"/>
              <a:t>štena je verzija .net core 2.2. Zbog toga je u Program.cs fajlu potrebno izvršiti korekcije:</a:t>
            </a:r>
          </a:p>
          <a:p>
            <a:endParaRPr lang="en-US" dirty="0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513" y="2844094"/>
            <a:ext cx="9161134" cy="340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0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Sada možemo da izvršimo inicijalnu migraciju naredbom:</a:t>
            </a:r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en-US" b="1" i="1" dirty="0" err="1"/>
              <a:t>dotnet</a:t>
            </a:r>
            <a:r>
              <a:rPr lang="en-US" b="1" i="1" dirty="0"/>
              <a:t> </a:t>
            </a:r>
            <a:r>
              <a:rPr lang="en-US" b="1" i="1" dirty="0" err="1"/>
              <a:t>ef</a:t>
            </a:r>
            <a:r>
              <a:rPr lang="en-US" b="1" i="1" dirty="0"/>
              <a:t> migrations add </a:t>
            </a:r>
            <a:r>
              <a:rPr lang="en-US" b="1" i="1" dirty="0" smtClean="0"/>
              <a:t>Initial</a:t>
            </a:r>
            <a:endParaRPr lang="sr-Latn-RS" b="1" i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8" y="2998630"/>
            <a:ext cx="6757707" cy="2304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5059" y="5611906"/>
            <a:ext cx="971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Ukoliko sistem ne može da kreira lokalnu bazu podataka, potrebno je u folderu dodeliti prava upisa (Properties-&gt;Security-&gt;write)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8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Ovom naredbom smo dodali migraciju u Migration folder u naš web projekat.Prilikom prvog pokretanja aplikacije kreiraće se i lokalna baza podataka.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633" y="3019753"/>
            <a:ext cx="6310411" cy="35496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83550" y="4394200"/>
            <a:ext cx="1327150" cy="4381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Korisnost</a:t>
            </a:r>
            <a:r>
              <a:rPr lang="en-US" b="1" dirty="0"/>
              <a:t> </a:t>
            </a:r>
            <a:r>
              <a:rPr lang="en-US" b="1" dirty="0" err="1"/>
              <a:t>modela</a:t>
            </a:r>
            <a:r>
              <a:rPr lang="en-US" b="1" dirty="0"/>
              <a:t> u </a:t>
            </a:r>
            <a:r>
              <a:rPr lang="en-US" b="1" dirty="0" err="1"/>
              <a:t>dizajnu</a:t>
            </a:r>
            <a:r>
              <a:rPr lang="en-US" b="1" dirty="0"/>
              <a:t> </a:t>
            </a:r>
            <a:r>
              <a:rPr lang="en-US" b="1" dirty="0" err="1"/>
              <a:t>vođenom</a:t>
            </a:r>
            <a:r>
              <a:rPr lang="en-US" b="1" dirty="0"/>
              <a:t> </a:t>
            </a:r>
            <a:r>
              <a:rPr lang="en-US" b="1" dirty="0" err="1"/>
              <a:t>domenom</a:t>
            </a:r>
            <a:endParaRPr lang="en-US" b="1" dirty="0"/>
          </a:p>
          <a:p>
            <a:r>
              <a:rPr lang="en-US" dirty="0"/>
              <a:t>U </a:t>
            </a:r>
            <a:r>
              <a:rPr lang="en-US" dirty="0" err="1"/>
              <a:t>dizajnu</a:t>
            </a:r>
            <a:r>
              <a:rPr lang="en-US" dirty="0"/>
              <a:t> </a:t>
            </a:r>
            <a:r>
              <a:rPr lang="en-US" dirty="0" err="1"/>
              <a:t>vođenom</a:t>
            </a:r>
            <a:r>
              <a:rPr lang="en-US" dirty="0"/>
              <a:t> </a:t>
            </a:r>
            <a:r>
              <a:rPr lang="en-US" dirty="0" err="1"/>
              <a:t>domenom</a:t>
            </a:r>
            <a:r>
              <a:rPr lang="en-US" dirty="0"/>
              <a:t>, tri </a:t>
            </a:r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 smtClean="0"/>
              <a:t>upotrebe</a:t>
            </a:r>
            <a:r>
              <a:rPr lang="en-US" dirty="0" smtClean="0"/>
              <a:t> </a:t>
            </a:r>
            <a:r>
              <a:rPr lang="en-US" dirty="0" err="1"/>
              <a:t>određuju</a:t>
            </a:r>
            <a:r>
              <a:rPr lang="en-US" dirty="0"/>
              <a:t> </a:t>
            </a:r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.</a:t>
            </a:r>
          </a:p>
          <a:p>
            <a:r>
              <a:rPr lang="en-US" dirty="0"/>
              <a:t>1. Model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srce</a:t>
            </a:r>
            <a:r>
              <a:rPr lang="en-US" dirty="0"/>
              <a:t> </a:t>
            </a:r>
            <a:r>
              <a:rPr lang="en-US" dirty="0" err="1"/>
              <a:t>dizajna</a:t>
            </a:r>
            <a:r>
              <a:rPr lang="en-US" dirty="0"/>
              <a:t> </a:t>
            </a:r>
            <a:r>
              <a:rPr lang="en-US" dirty="0" err="1"/>
              <a:t>međusobno</a:t>
            </a:r>
            <a:r>
              <a:rPr lang="en-US" dirty="0"/>
              <a:t> se </a:t>
            </a:r>
            <a:r>
              <a:rPr lang="en-US" dirty="0" err="1"/>
              <a:t>oblikuju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. Model je </a:t>
            </a:r>
            <a:r>
              <a:rPr lang="en-US" dirty="0" err="1"/>
              <a:t>okosnica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članovi</a:t>
            </a:r>
            <a:r>
              <a:rPr lang="en-US" dirty="0"/>
              <a:t> </a:t>
            </a:r>
            <a:r>
              <a:rPr lang="en-US" dirty="0" err="1"/>
              <a:t>tima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Model je </a:t>
            </a:r>
            <a:r>
              <a:rPr lang="en-US" dirty="0" err="1" smtClean="0"/>
              <a:t>destilsano</a:t>
            </a:r>
            <a:r>
              <a:rPr lang="en-US" dirty="0" smtClean="0"/>
              <a:t> </a:t>
            </a:r>
            <a:r>
              <a:rPr lang="en-US" dirty="0" err="1"/>
              <a:t>znanje</a:t>
            </a:r>
            <a:r>
              <a:rPr lang="en-US" dirty="0"/>
              <a:t>. </a:t>
            </a:r>
            <a:r>
              <a:rPr lang="en-US" i="1" dirty="0"/>
              <a:t>Model je </a:t>
            </a:r>
            <a:r>
              <a:rPr lang="en-US" i="1" dirty="0" err="1" smtClean="0"/>
              <a:t>dogovoren</a:t>
            </a:r>
            <a:r>
              <a:rPr lang="en-US" i="1" dirty="0" smtClean="0"/>
              <a:t> </a:t>
            </a:r>
            <a:r>
              <a:rPr lang="en-US" i="1" dirty="0" err="1"/>
              <a:t>način</a:t>
            </a:r>
            <a:r>
              <a:rPr lang="en-US" i="1" dirty="0"/>
              <a:t> </a:t>
            </a:r>
            <a:r>
              <a:rPr lang="en-US" i="1" dirty="0" err="1"/>
              <a:t>strukturiranja</a:t>
            </a:r>
            <a:r>
              <a:rPr lang="en-US" i="1" dirty="0"/>
              <a:t> </a:t>
            </a:r>
            <a:r>
              <a:rPr lang="en-US" i="1" dirty="0" err="1"/>
              <a:t>znanja</a:t>
            </a:r>
            <a:r>
              <a:rPr lang="en-US" i="1" dirty="0"/>
              <a:t> o </a:t>
            </a:r>
            <a:r>
              <a:rPr lang="en-US" i="1" dirty="0" err="1" smtClean="0"/>
              <a:t>domenu</a:t>
            </a:r>
            <a:r>
              <a:rPr lang="en-US" i="1" dirty="0" smtClean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i="1" dirty="0" err="1"/>
              <a:t>razlikovanja</a:t>
            </a:r>
            <a:r>
              <a:rPr lang="en-US" i="1" dirty="0"/>
              <a:t> </a:t>
            </a:r>
            <a:r>
              <a:rPr lang="en-US" i="1" dirty="0" err="1"/>
              <a:t>elemenata</a:t>
            </a:r>
            <a:r>
              <a:rPr lang="en-US" i="1" dirty="0"/>
              <a:t> </a:t>
            </a:r>
            <a:r>
              <a:rPr lang="en-US" i="1" dirty="0" err="1"/>
              <a:t>koji</a:t>
            </a:r>
            <a:r>
              <a:rPr lang="en-US" i="1" dirty="0"/>
              <a:t> </a:t>
            </a:r>
            <a:r>
              <a:rPr lang="en-US" i="1" dirty="0" err="1"/>
              <a:t>su</a:t>
            </a:r>
            <a:r>
              <a:rPr lang="en-US" i="1" dirty="0"/>
              <a:t> </a:t>
            </a:r>
            <a:r>
              <a:rPr lang="en-US" i="1" dirty="0" err="1"/>
              <a:t>najviše</a:t>
            </a:r>
            <a:r>
              <a:rPr lang="en-US" i="1" dirty="0"/>
              <a:t> </a:t>
            </a:r>
            <a:r>
              <a:rPr lang="en-US" i="1" dirty="0" err="1"/>
              <a:t>zanimljivi</a:t>
            </a:r>
            <a:r>
              <a:rPr lang="en-US" i="1" dirty="0"/>
              <a:t>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736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Novokreiranu lokalnu bazu možemo videti u users folderu: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1193" y="2922783"/>
            <a:ext cx="8370777" cy="30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5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bismo inicijalno napunili localDB podacima dodajemo klasu </a:t>
            </a:r>
            <a:r>
              <a:rPr lang="en-US" dirty="0"/>
              <a:t>“</a:t>
            </a:r>
            <a:r>
              <a:rPr lang="en-US" dirty="0" err="1"/>
              <a:t>SeedData</a:t>
            </a:r>
            <a:r>
              <a:rPr lang="en-US" dirty="0" smtClean="0"/>
              <a:t>”</a:t>
            </a:r>
            <a:r>
              <a:rPr lang="sr-Latn-RS" dirty="0" smtClean="0"/>
              <a:t> u folder „Model“ u projektu </a:t>
            </a:r>
            <a:r>
              <a:rPr lang="en-US" dirty="0"/>
              <a:t>“</a:t>
            </a:r>
            <a:r>
              <a:rPr lang="en-US" b="1" dirty="0" err="1" smtClean="0"/>
              <a:t>BanckAccountSystem</a:t>
            </a:r>
            <a:r>
              <a:rPr lang="en-US" dirty="0" smtClean="0"/>
              <a:t>”</a:t>
            </a:r>
            <a:r>
              <a:rPr lang="sr-Latn-RS" dirty="0" smtClean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412" y="2753183"/>
            <a:ext cx="5038237" cy="28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8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21168"/>
            <a:ext cx="8946541" cy="4195481"/>
          </a:xfrm>
        </p:spPr>
        <p:txBody>
          <a:bodyPr/>
          <a:lstStyle/>
          <a:p>
            <a:r>
              <a:rPr lang="sr-Latn-RS" dirty="0" smtClean="0"/>
              <a:t>U startup.cs dodajemo novi red: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50" y="2540933"/>
            <a:ext cx="6833130" cy="38436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0300" y="5054600"/>
            <a:ext cx="3556000" cy="5461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5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3488" cy="4195481"/>
          </a:xfrm>
        </p:spPr>
        <p:txBody>
          <a:bodyPr/>
          <a:lstStyle/>
          <a:p>
            <a:r>
              <a:rPr lang="sr-Latn-RS" dirty="0"/>
              <a:t>Da bi korisnici lakše i udobnije radili sa aplikacijom dodaćemo aplikacioni servis, tj dve nove klase:  „BankAccountView„ i „TransactionView“ u folder „ViewModel“ u projektu „</a:t>
            </a:r>
            <a:r>
              <a:rPr lang="sr-Latn-RS" dirty="0" smtClean="0"/>
              <a:t>BanckAccountSystem.AppService“ </a:t>
            </a:r>
          </a:p>
          <a:p>
            <a:r>
              <a:rPr lang="sr-Latn-R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200" y="3340099"/>
            <a:ext cx="4381500" cy="290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172" y="3340099"/>
            <a:ext cx="362312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0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 smtClean="0"/>
              <a:t>bis</a:t>
            </a:r>
            <a:r>
              <a:rPr lang="sr-Latn-RS" dirty="0" smtClean="0"/>
              <a:t>mo </a:t>
            </a:r>
            <a:r>
              <a:rPr lang="en-US" dirty="0" smtClean="0"/>
              <a:t> </a:t>
            </a:r>
            <a:r>
              <a:rPr lang="en-US" dirty="0" err="1" smtClean="0"/>
              <a:t>transformi</a:t>
            </a:r>
            <a:r>
              <a:rPr lang="sr-Latn-RS" dirty="0" smtClean="0"/>
              <a:t>s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/>
              <a:t>entitete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prikaza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prenos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 smtClean="0"/>
              <a:t>trebaće</a:t>
            </a:r>
            <a:r>
              <a:rPr lang="en-US" dirty="0" smtClean="0"/>
              <a:t> </a:t>
            </a:r>
            <a:r>
              <a:rPr lang="sr-Latn-RS" dirty="0" smtClean="0"/>
              <a:t>n</a:t>
            </a:r>
            <a:r>
              <a:rPr lang="en-US" dirty="0" smtClean="0"/>
              <a:t>am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 smtClean="0"/>
              <a:t>mapiranja</a:t>
            </a:r>
            <a:r>
              <a:rPr lang="sr-Latn-RS" dirty="0" smtClean="0"/>
              <a:t>. Koristi</a:t>
            </a:r>
            <a:r>
              <a:rPr lang="en-US" dirty="0" err="1" smtClean="0"/>
              <a:t>ćemo</a:t>
            </a:r>
            <a:r>
              <a:rPr lang="sr-Latn-RS" dirty="0" smtClean="0"/>
              <a:t>  biblioteku </a:t>
            </a:r>
            <a:r>
              <a:rPr lang="en-US" dirty="0" err="1" smtClean="0"/>
              <a:t>AutoMapper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Zatim kreiramo klasu „</a:t>
            </a:r>
            <a:r>
              <a:rPr lang="en-US" b="1" dirty="0" err="1" smtClean="0"/>
              <a:t>ViewMapper</a:t>
            </a:r>
            <a:r>
              <a:rPr lang="sr-Latn-RS" b="1" dirty="0" smtClean="0"/>
              <a:t>“ </a:t>
            </a:r>
            <a:r>
              <a:rPr lang="sr-Latn-RS" dirty="0" smtClean="0"/>
              <a:t>i izvedemo je iz klase</a:t>
            </a:r>
            <a:r>
              <a:rPr lang="sr-Latn-RS" b="1" dirty="0" smtClean="0"/>
              <a:t> „Profile“ </a:t>
            </a:r>
            <a:r>
              <a:rPr lang="sr-Latn-RS" dirty="0" smtClean="0"/>
              <a:t>Automapper biblioteke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400" y="3822700"/>
            <a:ext cx="3276600" cy="25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47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736600"/>
            <a:ext cx="8946541" cy="5511799"/>
          </a:xfrm>
        </p:spPr>
        <p:txBody>
          <a:bodyPr/>
          <a:lstStyle/>
          <a:p>
            <a:r>
              <a:rPr lang="sr-Latn-RS" dirty="0" smtClean="0"/>
              <a:t>Potrebno je u ConfigureServices metodu startap.cs klase dodati </a:t>
            </a:r>
            <a:r>
              <a:rPr lang="en-US" b="1" i="1" dirty="0" err="1"/>
              <a:t>services.AddAutoMapper</a:t>
            </a:r>
            <a:r>
              <a:rPr lang="en-US" b="1" i="1" dirty="0" smtClean="0"/>
              <a:t>();</a:t>
            </a:r>
            <a:r>
              <a:rPr lang="sr-Latn-RS" b="1" i="1" dirty="0" smtClean="0"/>
              <a:t> </a:t>
            </a:r>
            <a:r>
              <a:rPr lang="sr-Latn-RS" i="1" dirty="0" smtClean="0"/>
              <a:t>kod.</a:t>
            </a:r>
          </a:p>
          <a:p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automapper</a:t>
            </a:r>
            <a:r>
              <a:rPr lang="en-US" dirty="0"/>
              <a:t> </a:t>
            </a:r>
            <a:r>
              <a:rPr lang="en-US" dirty="0" err="1"/>
              <a:t>moći</a:t>
            </a:r>
            <a:r>
              <a:rPr lang="en-US" dirty="0"/>
              <a:t> </a:t>
            </a:r>
            <a:r>
              <a:rPr lang="sr-Latn-RS" dirty="0" smtClean="0"/>
              <a:t>da </a:t>
            </a:r>
            <a:r>
              <a:rPr lang="en-US" dirty="0" err="1" smtClean="0"/>
              <a:t>mapira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dirty="0" err="1"/>
              <a:t>i</a:t>
            </a:r>
            <a:r>
              <a:rPr lang="en-US" dirty="0"/>
              <a:t> model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-a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Automapper</a:t>
            </a:r>
            <a:r>
              <a:rPr lang="en-US" dirty="0"/>
              <a:t> "</a:t>
            </a:r>
            <a:r>
              <a:rPr lang="en-US" dirty="0" err="1"/>
              <a:t>IMapper</a:t>
            </a:r>
            <a:r>
              <a:rPr lang="en-US" dirty="0"/>
              <a:t>" </a:t>
            </a:r>
            <a:r>
              <a:rPr lang="sr-Latn-RS" dirty="0" smtClean="0"/>
              <a:t>interfejs </a:t>
            </a:r>
            <a:r>
              <a:rPr lang="en-US" dirty="0" err="1" smtClean="0"/>
              <a:t>metod</a:t>
            </a:r>
            <a:r>
              <a:rPr lang="en-US" dirty="0" smtClean="0"/>
              <a:t> </a:t>
            </a:r>
            <a:r>
              <a:rPr lang="en-US" dirty="0"/>
              <a:t>"Map</a:t>
            </a:r>
            <a:r>
              <a:rPr lang="en-US" dirty="0" smtClean="0"/>
              <a:t>".</a:t>
            </a:r>
            <a:endParaRPr lang="sr-Latn-RS" dirty="0" smtClean="0"/>
          </a:p>
          <a:p>
            <a:r>
              <a:rPr lang="sr-Latn-RS" dirty="0" smtClean="0"/>
              <a:t>Zatim, u „AppService“ projekat dodajemo folder „Messages“. </a:t>
            </a:r>
            <a:r>
              <a:rPr lang="sr-Latn-RS" dirty="0"/>
              <a:t>Ovaj folder će sadržavati sve „request-reply</a:t>
            </a:r>
            <a:r>
              <a:rPr lang="sr-Latn-RS" dirty="0" smtClean="0"/>
              <a:t>“ koji </a:t>
            </a:r>
            <a:r>
              <a:rPr lang="sr-Latn-RS" dirty="0"/>
              <a:t>se koriste za komunikaciju s uslužnim slojem kao što </a:t>
            </a:r>
            <a:r>
              <a:rPr lang="sr-Latn-RS" dirty="0" smtClean="0"/>
              <a:t>su  </a:t>
            </a:r>
            <a:r>
              <a:rPr lang="sr-Latn-RS" dirty="0"/>
              <a:t>korišteni </a:t>
            </a:r>
            <a:r>
              <a:rPr lang="sr-Latn-RS" dirty="0" smtClean="0"/>
              <a:t>paterni </a:t>
            </a:r>
            <a:r>
              <a:rPr lang="sr-Latn-RS" dirty="0"/>
              <a:t>za </a:t>
            </a:r>
            <a:r>
              <a:rPr lang="sr-Latn-RS" dirty="0" smtClean="0"/>
              <a:t>razmenu </a:t>
            </a:r>
            <a:r>
              <a:rPr lang="sr-Latn-RS" dirty="0"/>
              <a:t>poruka</a:t>
            </a:r>
            <a:r>
              <a:rPr lang="sr-Latn-RS" dirty="0" smtClean="0"/>
              <a:t>.</a:t>
            </a:r>
          </a:p>
          <a:p>
            <a:r>
              <a:rPr lang="sr-Latn-RS" dirty="0"/>
              <a:t>Osnovna klasa bila bi „</a:t>
            </a:r>
            <a:r>
              <a:rPr lang="sr-Latn-RS" dirty="0" smtClean="0"/>
              <a:t>ResponseBase“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7800" y="3835399"/>
            <a:ext cx="3979254" cy="25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1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smtClean="0"/>
              <a:t>mora</a:t>
            </a:r>
            <a:r>
              <a:rPr lang="sr-Latn-RS" dirty="0" smtClean="0"/>
              <a:t>mo da </a:t>
            </a:r>
            <a:r>
              <a:rPr lang="en-US" dirty="0" smtClean="0"/>
              <a:t> </a:t>
            </a:r>
            <a:r>
              <a:rPr lang="en-US" dirty="0" err="1" smtClean="0"/>
              <a:t>implementira</a:t>
            </a:r>
            <a:r>
              <a:rPr lang="sr-Latn-RS" dirty="0" smtClean="0"/>
              <a:t>mo </a:t>
            </a:r>
            <a:r>
              <a:rPr lang="en-US" dirty="0" smtClean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sr-Latn-RS" dirty="0" smtClean="0"/>
              <a:t>request/reply objekte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1498" y="2610590"/>
            <a:ext cx="2710168" cy="3637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5500" y="4483100"/>
            <a:ext cx="1917700" cy="14224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452718"/>
            <a:ext cx="8946541" cy="57956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 smtClean="0"/>
              <a:t>BankAccountCreateRequest</a:t>
            </a:r>
            <a:endParaRPr lang="sr-Latn-R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string </a:t>
            </a:r>
            <a:r>
              <a:rPr lang="en-US" dirty="0" err="1"/>
              <a:t>CustomerName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BankAccountCreateResponse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DepositRequest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FindAllBankAccountResponse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IList</a:t>
            </a:r>
            <a:r>
              <a:rPr lang="en-US" dirty="0"/>
              <a:t>&lt;</a:t>
            </a:r>
            <a:r>
              <a:rPr lang="en-US" dirty="0" err="1"/>
              <a:t>BankAccountView</a:t>
            </a:r>
            <a:r>
              <a:rPr lang="en-US" dirty="0"/>
              <a:t>&gt; </a:t>
            </a:r>
            <a:r>
              <a:rPr lang="en-US" dirty="0" err="1"/>
              <a:t>BankAccountView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FindBankAccountResponse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BankAccount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TransferRequest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AccountIdTo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AccountIdFrom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TransferResponse</a:t>
            </a:r>
            <a:r>
              <a:rPr lang="en-US" dirty="0"/>
              <a:t> : </a:t>
            </a:r>
            <a:r>
              <a:rPr lang="en-US" dirty="0" err="1"/>
              <a:t>ResponseBase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class </a:t>
            </a:r>
            <a:r>
              <a:rPr lang="en-US" dirty="0" err="1"/>
              <a:t>WithdrawalRequest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AccountId</a:t>
            </a:r>
            <a:r>
              <a:rPr lang="en-US" dirty="0"/>
              <a:t>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public decimal Amount { get; set;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95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809298"/>
            <a:ext cx="8946541" cy="5439102"/>
          </a:xfrm>
        </p:spPr>
        <p:txBody>
          <a:bodyPr/>
          <a:lstStyle/>
          <a:p>
            <a:r>
              <a:rPr lang="en-US" dirty="0"/>
              <a:t>Sa </a:t>
            </a:r>
            <a:r>
              <a:rPr lang="en-US" dirty="0" err="1" smtClean="0"/>
              <a:t>postavljenim</a:t>
            </a:r>
            <a:r>
              <a:rPr lang="en-US" dirty="0" smtClean="0"/>
              <a:t> </a:t>
            </a:r>
            <a:r>
              <a:rPr lang="en-US" dirty="0" err="1" smtClean="0"/>
              <a:t>objktima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razmenu</a:t>
            </a:r>
            <a:r>
              <a:rPr lang="en-US" dirty="0" smtClean="0"/>
              <a:t> </a:t>
            </a:r>
            <a:r>
              <a:rPr lang="en-US" dirty="0" err="1"/>
              <a:t>poruka</a:t>
            </a:r>
            <a:r>
              <a:rPr lang="en-US" dirty="0"/>
              <a:t> </a:t>
            </a:r>
            <a:r>
              <a:rPr lang="en-US" dirty="0" err="1" smtClean="0"/>
              <a:t>može</a:t>
            </a:r>
            <a:r>
              <a:rPr lang="sr-Latn-RS" dirty="0" smtClean="0"/>
              <a:t>mo</a:t>
            </a:r>
            <a:r>
              <a:rPr lang="en-US" dirty="0" smtClean="0"/>
              <a:t>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klasu</a:t>
            </a:r>
            <a:r>
              <a:rPr lang="en-US" dirty="0"/>
              <a:t> </a:t>
            </a:r>
            <a:r>
              <a:rPr lang="en-US" dirty="0" err="1"/>
              <a:t>usluge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koordinira</a:t>
            </a:r>
            <a:r>
              <a:rPr lang="en-US" dirty="0"/>
              <a:t> </a:t>
            </a:r>
            <a:r>
              <a:rPr lang="en-US" dirty="0" err="1"/>
              <a:t>pozive</a:t>
            </a:r>
            <a:r>
              <a:rPr lang="en-US" dirty="0"/>
              <a:t> </a:t>
            </a:r>
            <a:r>
              <a:rPr lang="en-US" dirty="0" err="1" smtClean="0"/>
              <a:t>metod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entitete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: </a:t>
            </a:r>
            <a:r>
              <a:rPr lang="sr-Latn-RS" dirty="0" smtClean="0"/>
              <a:t>service i repository</a:t>
            </a:r>
            <a:r>
              <a:rPr lang="en-US" dirty="0" smtClean="0"/>
              <a:t>. </a:t>
            </a:r>
            <a:r>
              <a:rPr lang="en-US" dirty="0" err="1" smtClean="0"/>
              <a:t>Doda</a:t>
            </a:r>
            <a:r>
              <a:rPr lang="sr-Latn-RS" dirty="0" smtClean="0"/>
              <a:t>jemo </a:t>
            </a:r>
            <a:r>
              <a:rPr lang="en-US" dirty="0" err="1" smtClean="0"/>
              <a:t>novu</a:t>
            </a:r>
            <a:r>
              <a:rPr lang="en-US" dirty="0" smtClean="0"/>
              <a:t> </a:t>
            </a:r>
            <a:r>
              <a:rPr lang="en-US" dirty="0" err="1"/>
              <a:t>klasu</a:t>
            </a:r>
            <a:r>
              <a:rPr lang="en-US" dirty="0"/>
              <a:t> pod </a:t>
            </a:r>
            <a:r>
              <a:rPr lang="en-US" dirty="0" err="1" smtClean="0"/>
              <a:t>nazivom</a:t>
            </a:r>
            <a:r>
              <a:rPr lang="sr-Latn-RS" dirty="0" smtClean="0"/>
              <a:t> </a:t>
            </a:r>
            <a:r>
              <a:rPr lang="en-US" dirty="0" smtClean="0"/>
              <a:t> </a:t>
            </a:r>
            <a:r>
              <a:rPr lang="sr-Latn-RS" dirty="0" smtClean="0"/>
              <a:t>„</a:t>
            </a:r>
            <a:r>
              <a:rPr lang="en-US" dirty="0" err="1" smtClean="0"/>
              <a:t>ApplicationBankAccountService</a:t>
            </a:r>
            <a:r>
              <a:rPr lang="sr-Latn-RS" dirty="0" smtClean="0"/>
              <a:t>“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 smtClean="0"/>
              <a:t>koren</a:t>
            </a:r>
            <a:r>
              <a:rPr lang="en-US" dirty="0" smtClean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AppService</a:t>
            </a:r>
            <a:r>
              <a:rPr lang="en-US" dirty="0" smtClean="0"/>
              <a:t>: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2036" y="2354503"/>
            <a:ext cx="2482750" cy="33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31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24" y="620110"/>
            <a:ext cx="11193517" cy="5628289"/>
          </a:xfrm>
        </p:spPr>
        <p:txBody>
          <a:bodyPr/>
          <a:lstStyle/>
          <a:p>
            <a:r>
              <a:rPr lang="en-US" sz="1400" dirty="0" err="1"/>
              <a:t>Klasa</a:t>
            </a:r>
            <a:r>
              <a:rPr lang="en-US" sz="1400" dirty="0"/>
              <a:t> </a:t>
            </a:r>
            <a:r>
              <a:rPr lang="sr-Latn-RS" sz="1400" dirty="0" smtClean="0"/>
              <a:t>„</a:t>
            </a:r>
            <a:r>
              <a:rPr lang="en-US" sz="1400" dirty="0" err="1" smtClean="0"/>
              <a:t>BankAccountApplicationService</a:t>
            </a:r>
            <a:r>
              <a:rPr lang="sr-Latn-RS" sz="1400" dirty="0" smtClean="0"/>
              <a:t>“</a:t>
            </a:r>
            <a:r>
              <a:rPr lang="en-US" sz="1400" dirty="0" smtClean="0"/>
              <a:t> </a:t>
            </a:r>
            <a:r>
              <a:rPr lang="en-US" sz="1400" dirty="0" err="1"/>
              <a:t>koordinira</a:t>
            </a:r>
            <a:r>
              <a:rPr lang="en-US" sz="1400" dirty="0"/>
              <a:t> </a:t>
            </a:r>
            <a:r>
              <a:rPr lang="en-US" sz="1400" dirty="0" err="1"/>
              <a:t>aktivnost</a:t>
            </a:r>
            <a:r>
              <a:rPr lang="en-US" sz="1400" dirty="0"/>
              <a:t> </a:t>
            </a:r>
            <a:r>
              <a:rPr lang="en-US" sz="1400" dirty="0" err="1"/>
              <a:t>aplikacije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delegira</a:t>
            </a:r>
            <a:r>
              <a:rPr lang="en-US" sz="1400" dirty="0"/>
              <a:t> </a:t>
            </a:r>
            <a:r>
              <a:rPr lang="en-US" sz="1400" dirty="0" err="1"/>
              <a:t>sve</a:t>
            </a:r>
            <a:r>
              <a:rPr lang="en-US" sz="1400" dirty="0"/>
              <a:t> </a:t>
            </a:r>
            <a:r>
              <a:rPr lang="en-US" sz="1400" dirty="0" err="1"/>
              <a:t>poslovne</a:t>
            </a:r>
            <a:r>
              <a:rPr lang="en-US" sz="1400" dirty="0"/>
              <a:t> </a:t>
            </a:r>
            <a:r>
              <a:rPr lang="sr-Latn-RS" sz="1400" dirty="0" smtClean="0"/>
              <a:t>taskove</a:t>
            </a:r>
            <a:r>
              <a:rPr lang="en-US" sz="1400" dirty="0" smtClean="0"/>
              <a:t> </a:t>
            </a:r>
            <a:r>
              <a:rPr lang="en-US" sz="1400" dirty="0" err="1"/>
              <a:t>na</a:t>
            </a:r>
            <a:r>
              <a:rPr lang="en-US" sz="1400" dirty="0"/>
              <a:t> model </a:t>
            </a:r>
            <a:r>
              <a:rPr lang="en-US" sz="1400" dirty="0" err="1" smtClean="0"/>
              <a:t>domen</a:t>
            </a:r>
            <a:r>
              <a:rPr lang="sr-Latn-RS" sz="1400" dirty="0" smtClean="0"/>
              <a:t>a</a:t>
            </a:r>
            <a:r>
              <a:rPr lang="en-US" sz="1400" dirty="0" smtClean="0"/>
              <a:t>. </a:t>
            </a:r>
            <a:r>
              <a:rPr lang="en-US" sz="1400" dirty="0" err="1"/>
              <a:t>Ovaj</a:t>
            </a:r>
            <a:r>
              <a:rPr lang="en-US" sz="1400" dirty="0"/>
              <a:t> </a:t>
            </a:r>
            <a:r>
              <a:rPr lang="en-US" sz="1400" dirty="0" err="1"/>
              <a:t>sloj</a:t>
            </a:r>
            <a:r>
              <a:rPr lang="en-US" sz="1400" dirty="0"/>
              <a:t> ne </a:t>
            </a:r>
            <a:r>
              <a:rPr lang="en-US" sz="1400" dirty="0" err="1"/>
              <a:t>sadrži</a:t>
            </a:r>
            <a:r>
              <a:rPr lang="en-US" sz="1400" dirty="0"/>
              <a:t> </a:t>
            </a:r>
            <a:r>
              <a:rPr lang="en-US" sz="1400" dirty="0" err="1"/>
              <a:t>poslovnu</a:t>
            </a:r>
            <a:r>
              <a:rPr lang="en-US" sz="1400" dirty="0"/>
              <a:t> </a:t>
            </a:r>
            <a:r>
              <a:rPr lang="en-US" sz="1400" dirty="0" err="1"/>
              <a:t>logiku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pomaže</a:t>
            </a:r>
            <a:r>
              <a:rPr lang="en-US" sz="1400" dirty="0"/>
              <a:t> u </a:t>
            </a:r>
            <a:r>
              <a:rPr lang="en-US" sz="1400" dirty="0" err="1"/>
              <a:t>sprečavanju</a:t>
            </a:r>
            <a:r>
              <a:rPr lang="en-US" sz="1400" dirty="0"/>
              <a:t> </a:t>
            </a:r>
            <a:r>
              <a:rPr lang="en-US" sz="1400" dirty="0" err="1"/>
              <a:t>bilo</a:t>
            </a:r>
            <a:r>
              <a:rPr lang="en-US" sz="1400" dirty="0"/>
              <a:t> </a:t>
            </a:r>
            <a:r>
              <a:rPr lang="en-US" sz="1400" dirty="0" err="1"/>
              <a:t>kojeg</a:t>
            </a:r>
            <a:r>
              <a:rPr lang="en-US" sz="1400" dirty="0"/>
              <a:t> </a:t>
            </a:r>
            <a:r>
              <a:rPr lang="en-US" sz="1400" dirty="0" err="1"/>
              <a:t>poslovnog</a:t>
            </a:r>
            <a:r>
              <a:rPr lang="en-US" sz="1400" dirty="0"/>
              <a:t> </a:t>
            </a:r>
            <a:r>
              <a:rPr lang="en-US" sz="1400" dirty="0" err="1"/>
              <a:t>koda</a:t>
            </a:r>
            <a:r>
              <a:rPr lang="en-US" sz="1400" dirty="0"/>
              <a:t> da </a:t>
            </a:r>
            <a:r>
              <a:rPr lang="en-US" sz="1400" dirty="0" err="1"/>
              <a:t>zagađuje</a:t>
            </a:r>
            <a:r>
              <a:rPr lang="en-US" sz="1400" dirty="0"/>
              <a:t> </a:t>
            </a:r>
            <a:r>
              <a:rPr lang="en-US" sz="1400" dirty="0" err="1"/>
              <a:t>projekt</a:t>
            </a:r>
            <a:r>
              <a:rPr lang="en-US" sz="1400" dirty="0"/>
              <a:t> </a:t>
            </a:r>
            <a:r>
              <a:rPr lang="en-US" sz="1400" dirty="0" err="1"/>
              <a:t>modela</a:t>
            </a:r>
            <a:r>
              <a:rPr lang="en-US" sz="1400" dirty="0"/>
              <a:t> </a:t>
            </a:r>
            <a:r>
              <a:rPr lang="en-US" sz="1400" dirty="0" err="1" smtClean="0"/>
              <a:t>domen</a:t>
            </a:r>
            <a:r>
              <a:rPr lang="sr-Latn-RS" sz="1400" dirty="0" smtClean="0"/>
              <a:t>a</a:t>
            </a:r>
            <a:r>
              <a:rPr lang="en-US" sz="1400" dirty="0" smtClean="0"/>
              <a:t>. </a:t>
            </a:r>
            <a:r>
              <a:rPr lang="en-US" sz="1400" dirty="0" err="1"/>
              <a:t>Sloj</a:t>
            </a:r>
            <a:r>
              <a:rPr lang="en-US" sz="1400" dirty="0"/>
              <a:t> </a:t>
            </a:r>
            <a:r>
              <a:rPr lang="en-US" sz="1400" dirty="0" err="1" smtClean="0"/>
              <a:t>takođe</a:t>
            </a:r>
            <a:r>
              <a:rPr lang="en-US" sz="1400" dirty="0" smtClean="0"/>
              <a:t> </a:t>
            </a:r>
            <a:r>
              <a:rPr lang="en-US" sz="1400" dirty="0" err="1"/>
              <a:t>pretvara</a:t>
            </a:r>
            <a:r>
              <a:rPr lang="en-US" sz="1400" dirty="0"/>
              <a:t> </a:t>
            </a:r>
            <a:r>
              <a:rPr lang="en-US" sz="1400" dirty="0" err="1"/>
              <a:t>subjekte</a:t>
            </a:r>
            <a:r>
              <a:rPr lang="en-US" sz="1400" dirty="0"/>
              <a:t> </a:t>
            </a:r>
            <a:r>
              <a:rPr lang="en-US" sz="1400" dirty="0" err="1" smtClean="0"/>
              <a:t>domen</a:t>
            </a:r>
            <a:r>
              <a:rPr lang="sr-Latn-RS" sz="1400" dirty="0"/>
              <a:t>a</a:t>
            </a:r>
            <a:r>
              <a:rPr lang="en-US" sz="1400" dirty="0" smtClean="0"/>
              <a:t> </a:t>
            </a:r>
            <a:r>
              <a:rPr lang="en-US" sz="1400" dirty="0"/>
              <a:t>u </a:t>
            </a:r>
            <a:r>
              <a:rPr lang="en-US" sz="1400" dirty="0" err="1" smtClean="0"/>
              <a:t>objekt</a:t>
            </a:r>
            <a:r>
              <a:rPr lang="sr-Latn-RS" sz="1400" dirty="0" smtClean="0"/>
              <a:t>a</a:t>
            </a:r>
            <a:r>
              <a:rPr lang="en-US" sz="1400" dirty="0" smtClean="0"/>
              <a:t> </a:t>
            </a:r>
            <a:r>
              <a:rPr lang="en-US" sz="1400" dirty="0" err="1"/>
              <a:t>za</a:t>
            </a:r>
            <a:r>
              <a:rPr lang="en-US" sz="1400" dirty="0"/>
              <a:t> </a:t>
            </a:r>
            <a:r>
              <a:rPr lang="en-US" sz="1400" dirty="0" err="1" smtClean="0"/>
              <a:t>prenos</a:t>
            </a:r>
            <a:r>
              <a:rPr lang="en-US" sz="1400" dirty="0" smtClean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koji</a:t>
            </a:r>
            <a:r>
              <a:rPr lang="en-US" sz="1400" dirty="0"/>
              <a:t> </a:t>
            </a:r>
            <a:r>
              <a:rPr lang="en-US" sz="1400" dirty="0" err="1"/>
              <a:t>štite</a:t>
            </a:r>
            <a:r>
              <a:rPr lang="en-US" sz="1400" dirty="0"/>
              <a:t> </a:t>
            </a:r>
            <a:r>
              <a:rPr lang="en-US" sz="1400" dirty="0" err="1" smtClean="0"/>
              <a:t>unutr</a:t>
            </a:r>
            <a:r>
              <a:rPr lang="sr-Latn-RS" sz="1400" dirty="0" smtClean="0"/>
              <a:t>aš</a:t>
            </a:r>
            <a:r>
              <a:rPr lang="en-US" sz="1400" dirty="0" err="1" smtClean="0"/>
              <a:t>nje</a:t>
            </a:r>
            <a:r>
              <a:rPr lang="en-US" sz="1400" dirty="0" smtClean="0"/>
              <a:t> </a:t>
            </a:r>
            <a:r>
              <a:rPr lang="en-US" sz="1400" dirty="0" err="1"/>
              <a:t>funkcioniranje</a:t>
            </a:r>
            <a:r>
              <a:rPr lang="en-US" sz="1400" dirty="0"/>
              <a:t> </a:t>
            </a:r>
            <a:r>
              <a:rPr lang="en-US" sz="1400" dirty="0" err="1" smtClean="0"/>
              <a:t>domen</a:t>
            </a:r>
            <a:r>
              <a:rPr lang="sr-Latn-RS" sz="1400" dirty="0" smtClean="0"/>
              <a:t>a</a:t>
            </a:r>
            <a:r>
              <a:rPr lang="en-US" sz="1400" dirty="0" smtClean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pružaju</a:t>
            </a:r>
            <a:r>
              <a:rPr lang="en-US" sz="1400" dirty="0"/>
              <a:t> </a:t>
            </a:r>
            <a:r>
              <a:rPr lang="en-US" sz="1400" dirty="0" err="1"/>
              <a:t>jednostavan</a:t>
            </a:r>
            <a:r>
              <a:rPr lang="en-US" sz="1400" dirty="0"/>
              <a:t> API </a:t>
            </a:r>
            <a:r>
              <a:rPr lang="en-US" sz="1400" dirty="0" err="1"/>
              <a:t>za</a:t>
            </a:r>
            <a:r>
              <a:rPr lang="en-US" sz="1400" dirty="0"/>
              <a:t> </a:t>
            </a:r>
            <a:r>
              <a:rPr lang="en-US" sz="1400" dirty="0" err="1" smtClean="0"/>
              <a:t>prezentaci</a:t>
            </a:r>
            <a:r>
              <a:rPr lang="sr-Latn-RS" sz="1400" dirty="0" smtClean="0"/>
              <a:t>oni</a:t>
            </a:r>
            <a:r>
              <a:rPr lang="en-US" sz="1400" dirty="0" smtClean="0"/>
              <a:t> </a:t>
            </a:r>
            <a:r>
              <a:rPr lang="en-US" sz="1400" dirty="0" err="1"/>
              <a:t>sloj</a:t>
            </a:r>
            <a:r>
              <a:rPr lang="en-US" sz="1400" dirty="0"/>
              <a:t> s </a:t>
            </a:r>
            <a:r>
              <a:rPr lang="en-US" sz="1400" dirty="0" err="1"/>
              <a:t>kojim</a:t>
            </a:r>
            <a:r>
              <a:rPr lang="en-US" sz="1400" dirty="0"/>
              <a:t> </a:t>
            </a:r>
            <a:r>
              <a:rPr lang="en-US" sz="1400" dirty="0" err="1"/>
              <a:t>može</a:t>
            </a:r>
            <a:r>
              <a:rPr lang="en-US" sz="1400" dirty="0"/>
              <a:t> </a:t>
            </a:r>
            <a:r>
              <a:rPr lang="en-US" sz="1400" dirty="0" err="1"/>
              <a:t>raditi</a:t>
            </a:r>
            <a:r>
              <a:rPr lang="en-US" sz="1400" dirty="0" smtClean="0"/>
              <a:t>.</a:t>
            </a:r>
            <a:endParaRPr lang="sr-Latn-RS" sz="1400" dirty="0" smtClean="0"/>
          </a:p>
          <a:p>
            <a:r>
              <a:rPr lang="sr-Latn-RS" sz="1400" dirty="0" smtClean="0"/>
              <a:t>Da bismo završili klijent aplikaciju treba da konfigurišemo ConfigurationService metod u startup.cs klasi</a:t>
            </a:r>
          </a:p>
          <a:p>
            <a:r>
              <a:rPr lang="sr-Latn-RS" sz="1400" dirty="0" smtClean="0"/>
              <a:t>Potrebno je da izmenimo i „HomeController“ klasu, kao što je prikazano na sledećem slajdu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8621" y="2754957"/>
            <a:ext cx="6300846" cy="3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Srce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je </a:t>
            </a:r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sposobnost</a:t>
            </a:r>
            <a:r>
              <a:rPr lang="en-US" dirty="0"/>
              <a:t> </a:t>
            </a:r>
            <a:r>
              <a:rPr lang="en-US" dirty="0" err="1" smtClean="0"/>
              <a:t>rešavanja</a:t>
            </a:r>
            <a:r>
              <a:rPr lang="en-US" dirty="0" smtClean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vezanih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svog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mo</a:t>
            </a:r>
            <a:r>
              <a:rPr lang="sr-Latn-RS" dirty="0" smtClean="0"/>
              <a:t>žemo reći:</a:t>
            </a:r>
            <a:r>
              <a:rPr lang="en-US" dirty="0" smtClean="0"/>
              <a:t> </a:t>
            </a:r>
            <a:r>
              <a:rPr lang="en-US" dirty="0"/>
              <a:t>DDD je </a:t>
            </a:r>
            <a:r>
              <a:rPr lang="en-US" dirty="0" err="1"/>
              <a:t>kolekcija</a:t>
            </a:r>
            <a:r>
              <a:rPr lang="en-US" dirty="0"/>
              <a:t> </a:t>
            </a:r>
            <a:r>
              <a:rPr lang="en-US" dirty="0" err="1"/>
              <a:t>obrazaca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principa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pomažu</a:t>
            </a:r>
            <a:r>
              <a:rPr lang="en-US" dirty="0"/>
              <a:t> u </a:t>
            </a:r>
            <a:r>
              <a:rPr lang="en-US" dirty="0" smtClean="0"/>
              <a:t> </a:t>
            </a:r>
            <a:r>
              <a:rPr lang="en-US" dirty="0" err="1"/>
              <a:t>naporima</a:t>
            </a:r>
            <a:r>
              <a:rPr lang="en-US" dirty="0"/>
              <a:t> da </a:t>
            </a:r>
            <a:r>
              <a:rPr lang="en-US" dirty="0" err="1" smtClean="0"/>
              <a:t>iz</a:t>
            </a:r>
            <a:r>
              <a:rPr lang="sr-Latn-RS" dirty="0" smtClean="0"/>
              <a:t>radimo</a:t>
            </a:r>
            <a:r>
              <a:rPr lang="en-US" dirty="0" smtClean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odražavaju</a:t>
            </a:r>
            <a:r>
              <a:rPr lang="en-US" dirty="0"/>
              <a:t> </a:t>
            </a:r>
            <a:r>
              <a:rPr lang="en-US" dirty="0" err="1"/>
              <a:t>razumevanje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ispunjavaju</a:t>
            </a:r>
            <a:r>
              <a:rPr lang="en-US" dirty="0"/>
              <a:t> </a:t>
            </a:r>
            <a:r>
              <a:rPr lang="en-US" dirty="0" err="1"/>
              <a:t>zahteve</a:t>
            </a:r>
            <a:r>
              <a:rPr lang="en-US" dirty="0"/>
              <a:t> </a:t>
            </a:r>
            <a:r>
              <a:rPr lang="sr-Latn-RS" dirty="0" smtClean="0"/>
              <a:t>našeg</a:t>
            </a:r>
            <a:r>
              <a:rPr lang="en-US" dirty="0" smtClean="0"/>
              <a:t> </a:t>
            </a:r>
            <a:r>
              <a:rPr lang="en-US" dirty="0" err="1"/>
              <a:t>poslovanja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/>
              <a:t>DDD </a:t>
            </a:r>
            <a:r>
              <a:rPr lang="en-US" dirty="0" err="1"/>
              <a:t>govori</a:t>
            </a:r>
            <a:r>
              <a:rPr lang="en-US" dirty="0"/>
              <a:t> o </a:t>
            </a:r>
            <a:r>
              <a:rPr lang="en-US" dirty="0" err="1"/>
              <a:t>modeliranju</a:t>
            </a:r>
            <a:r>
              <a:rPr lang="en-US" dirty="0"/>
              <a:t> </a:t>
            </a:r>
            <a:r>
              <a:rPr lang="en-US" dirty="0" err="1" smtClean="0"/>
              <a:t>stvarn</a:t>
            </a:r>
            <a:r>
              <a:rPr lang="sr-Latn-RS" dirty="0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dirty="0" err="1"/>
              <a:t>prvo</a:t>
            </a:r>
            <a:r>
              <a:rPr lang="en-US" dirty="0"/>
              <a:t>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 smtClean="0"/>
              <a:t>razum</a:t>
            </a:r>
            <a:r>
              <a:rPr lang="sr-Latn-RS" dirty="0" smtClean="0"/>
              <a:t>eva</a:t>
            </a:r>
            <a:r>
              <a:rPr lang="en-US" dirty="0" err="1" smtClean="0"/>
              <a:t>jući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smeštajući</a:t>
            </a:r>
            <a:r>
              <a:rPr lang="en-US" dirty="0" smtClean="0"/>
              <a:t> </a:t>
            </a:r>
            <a:r>
              <a:rPr lang="en-US" dirty="0" err="1"/>
              <a:t>svu</a:t>
            </a:r>
            <a:r>
              <a:rPr lang="en-US" dirty="0"/>
              <a:t> </a:t>
            </a:r>
            <a:r>
              <a:rPr lang="en-US" dirty="0" err="1"/>
              <a:t>terminologiju</a:t>
            </a:r>
            <a:r>
              <a:rPr lang="en-US" dirty="0"/>
              <a:t>,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logiku</a:t>
            </a:r>
            <a:r>
              <a:rPr lang="en-US" dirty="0"/>
              <a:t> u </a:t>
            </a:r>
            <a:r>
              <a:rPr lang="en-US" dirty="0" err="1"/>
              <a:t>apstraktni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vašeg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, </a:t>
            </a:r>
            <a:r>
              <a:rPr lang="en-US" dirty="0" err="1"/>
              <a:t>obično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sr-Latn-RS" dirty="0" smtClean="0"/>
              <a:t>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99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441434"/>
            <a:ext cx="8946541" cy="6289566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System;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System.Collections.Generic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System.Diagnostics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System.Linq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System.Threading.Tasks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Microsoft.AspNetCore.Mvc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BanckAccountSystem.Models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BanckAccountSystem.Model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BanckAccountSystem.AppService.Messages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Microsoft.AspNetCore.Mvc.Rendering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using </a:t>
            </a:r>
            <a:r>
              <a:rPr lang="en-US" dirty="0" err="1"/>
              <a:t>BanckAccountSystem.AppService.ViewModel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namespace </a:t>
            </a:r>
            <a:r>
              <a:rPr lang="en-US" dirty="0" err="1"/>
              <a:t>BanckAccountSystem.Controllers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public class </a:t>
            </a:r>
            <a:r>
              <a:rPr lang="en-US" dirty="0" err="1"/>
              <a:t>HomeController</a:t>
            </a:r>
            <a:r>
              <a:rPr lang="en-US" dirty="0"/>
              <a:t> : Controller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err="1"/>
              <a:t>ApplicationBankAccountService</a:t>
            </a:r>
            <a:r>
              <a:rPr lang="en-US" dirty="0"/>
              <a:t> _</a:t>
            </a:r>
            <a:r>
              <a:rPr lang="en-US" dirty="0" err="1"/>
              <a:t>bankService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HomeController</a:t>
            </a:r>
            <a:r>
              <a:rPr lang="en-US" dirty="0"/>
              <a:t>(</a:t>
            </a:r>
            <a:r>
              <a:rPr lang="en-US" dirty="0" err="1"/>
              <a:t>ApplicationBankAccountService</a:t>
            </a:r>
            <a:r>
              <a:rPr lang="en-US" dirty="0"/>
              <a:t> </a:t>
            </a:r>
            <a:r>
              <a:rPr lang="en-US" dirty="0" err="1"/>
              <a:t>bankService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_</a:t>
            </a:r>
            <a:r>
              <a:rPr lang="en-US" dirty="0" err="1"/>
              <a:t>bankService</a:t>
            </a:r>
            <a:r>
              <a:rPr lang="en-US" dirty="0"/>
              <a:t> = </a:t>
            </a:r>
            <a:r>
              <a:rPr lang="en-US" dirty="0" err="1"/>
              <a:t>bankService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Index()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IList</a:t>
            </a:r>
            <a:r>
              <a:rPr lang="en-US" dirty="0"/>
              <a:t>&lt;</a:t>
            </a:r>
            <a:r>
              <a:rPr lang="en-US" dirty="0" err="1"/>
              <a:t>BankAccountView</a:t>
            </a:r>
            <a:r>
              <a:rPr lang="en-US" dirty="0"/>
              <a:t>&gt; accounts = new List&lt;</a:t>
            </a:r>
            <a:r>
              <a:rPr lang="en-US" dirty="0" err="1"/>
              <a:t>BankAccountView</a:t>
            </a:r>
            <a:r>
              <a:rPr lang="en-US" dirty="0"/>
              <a:t>&gt;();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accounts.Clear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FindAllBankAccountResponse</a:t>
            </a:r>
            <a:r>
              <a:rPr lang="en-US" dirty="0"/>
              <a:t> </a:t>
            </a:r>
            <a:r>
              <a:rPr lang="en-US" dirty="0" err="1"/>
              <a:t>responseAll</a:t>
            </a:r>
            <a:r>
              <a:rPr lang="en-US" dirty="0"/>
              <a:t> = _</a:t>
            </a:r>
            <a:r>
              <a:rPr lang="en-US" dirty="0" err="1"/>
              <a:t>bankService.GetAllBankAccounts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accounts = </a:t>
            </a:r>
            <a:r>
              <a:rPr lang="en-US" dirty="0" err="1"/>
              <a:t>responseAll.BankAccountView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View(accounts);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Edit(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Deposit(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Transfer(</a:t>
            </a:r>
            <a:r>
              <a:rPr lang="en-US" dirty="0" err="1"/>
              <a:t>Guid</a:t>
            </a:r>
            <a:r>
              <a:rPr lang="en-US" dirty="0"/>
              <a:t> </a:t>
            </a:r>
            <a:r>
              <a:rPr lang="en-US" dirty="0" err="1"/>
              <a:t>bankaccountId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FindBankAccountResponse</a:t>
            </a:r>
            <a:r>
              <a:rPr lang="en-US" dirty="0"/>
              <a:t> response = _</a:t>
            </a:r>
            <a:r>
              <a:rPr lang="en-US" dirty="0" err="1"/>
              <a:t>bankService.GetBankAccountBy</a:t>
            </a:r>
            <a:r>
              <a:rPr lang="en-US" dirty="0"/>
              <a:t>(</a:t>
            </a:r>
            <a:r>
              <a:rPr lang="en-US" dirty="0" err="1"/>
              <a:t>bankaccountId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accView</a:t>
            </a:r>
            <a:r>
              <a:rPr lang="en-US" dirty="0"/>
              <a:t> = </a:t>
            </a:r>
            <a:r>
              <a:rPr lang="en-US" dirty="0" err="1"/>
              <a:t>response.BankAccount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</a:t>
            </a:r>
            <a:r>
              <a:rPr lang="en-US" dirty="0" err="1"/>
              <a:t>accView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ViewResult</a:t>
            </a:r>
            <a:r>
              <a:rPr lang="en-US" dirty="0"/>
              <a:t> Create() =&gt; View("Edit", new </a:t>
            </a:r>
            <a:r>
              <a:rPr lang="en-US" dirty="0" err="1"/>
              <a:t>BankAccountView</a:t>
            </a:r>
            <a:r>
              <a:rPr lang="en-US" dirty="0" smtClean="0"/>
              <a:t>());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[</a:t>
            </a:r>
            <a:r>
              <a:rPr lang="en-US" dirty="0" err="1"/>
              <a:t>HttpPost</a:t>
            </a:r>
            <a:r>
              <a:rPr lang="en-US" dirty="0"/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Edit(</a:t>
            </a:r>
            <a:r>
              <a:rPr lang="en-US" dirty="0" err="1"/>
              <a:t>BankAccountView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       if (</a:t>
            </a:r>
            <a:r>
              <a:rPr lang="en-US" dirty="0" err="1" smtClean="0"/>
              <a:t>ModelState.IsValid</a:t>
            </a:r>
            <a:r>
              <a:rPr lang="en-US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       </a:t>
            </a:r>
            <a:r>
              <a:rPr lang="en-US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BankAccountCreateRequest</a:t>
            </a:r>
            <a:r>
              <a:rPr lang="en-US" dirty="0"/>
              <a:t> </a:t>
            </a:r>
            <a:r>
              <a:rPr lang="en-US" dirty="0" err="1"/>
              <a:t>createAccountRequest</a:t>
            </a:r>
            <a:r>
              <a:rPr lang="en-US" dirty="0"/>
              <a:t> = new </a:t>
            </a:r>
            <a:r>
              <a:rPr lang="en-US" dirty="0" err="1"/>
              <a:t>BankAccountCreateRequest</a:t>
            </a:r>
            <a:r>
              <a:rPr lang="en-US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createAccountRequest.CustomerName</a:t>
            </a:r>
            <a:r>
              <a:rPr lang="en-US" dirty="0"/>
              <a:t> = </a:t>
            </a:r>
            <a:r>
              <a:rPr lang="en-US" dirty="0" err="1"/>
              <a:t>vm.CustomerRef</a:t>
            </a:r>
            <a:r>
              <a:rPr lang="en-US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_</a:t>
            </a:r>
            <a:r>
              <a:rPr lang="en-US" dirty="0" err="1"/>
              <a:t>bankService.CreateBankAccount</a:t>
            </a:r>
            <a:r>
              <a:rPr lang="en-US" dirty="0"/>
              <a:t>(</a:t>
            </a:r>
            <a:r>
              <a:rPr lang="en-US" dirty="0" err="1"/>
              <a:t>createAccountRequest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return </a:t>
            </a:r>
            <a:r>
              <a:rPr lang="en-US" dirty="0" err="1"/>
              <a:t>RedirectToAction</a:t>
            </a:r>
            <a:r>
              <a:rPr lang="en-US" dirty="0"/>
              <a:t>("Index");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// there is something wrong with the data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    return View(</a:t>
            </a:r>
            <a:r>
              <a:rPr lang="en-US" dirty="0" err="1"/>
              <a:t>vm</a:t>
            </a:r>
            <a:r>
              <a:rPr lang="en-US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Privacy()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[</a:t>
            </a:r>
            <a:r>
              <a:rPr lang="en-US" dirty="0" err="1"/>
              <a:t>ResponseCache</a:t>
            </a:r>
            <a:r>
              <a:rPr lang="en-US" dirty="0"/>
              <a:t>(Duration = 0, Location = </a:t>
            </a:r>
            <a:r>
              <a:rPr lang="en-US" dirty="0" err="1"/>
              <a:t>ResponseCacheLocation.None</a:t>
            </a:r>
            <a:r>
              <a:rPr lang="en-US" dirty="0"/>
              <a:t>, </a:t>
            </a:r>
            <a:r>
              <a:rPr lang="en-US" dirty="0" err="1"/>
              <a:t>NoStore</a:t>
            </a:r>
            <a:r>
              <a:rPr lang="en-US" dirty="0"/>
              <a:t> = true)]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public </a:t>
            </a:r>
            <a:r>
              <a:rPr lang="en-US" dirty="0" err="1"/>
              <a:t>IActionResult</a:t>
            </a:r>
            <a:r>
              <a:rPr lang="en-US" dirty="0"/>
              <a:t> Error()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    return View(new </a:t>
            </a:r>
            <a:r>
              <a:rPr lang="en-US" dirty="0" err="1"/>
              <a:t>ErrorViewModel</a:t>
            </a:r>
            <a:r>
              <a:rPr lang="en-US" dirty="0"/>
              <a:t> { </a:t>
            </a:r>
            <a:r>
              <a:rPr lang="en-US" dirty="0" err="1"/>
              <a:t>RequestId</a:t>
            </a:r>
            <a:r>
              <a:rPr lang="en-US" dirty="0"/>
              <a:t> = </a:t>
            </a:r>
            <a:r>
              <a:rPr lang="en-US" dirty="0" err="1"/>
              <a:t>Activity.Current?.Id</a:t>
            </a:r>
            <a:r>
              <a:rPr lang="en-US" dirty="0"/>
              <a:t> ?? </a:t>
            </a:r>
            <a:r>
              <a:rPr lang="en-US" dirty="0" err="1"/>
              <a:t>HttpContext.TraceIdentifier</a:t>
            </a:r>
            <a:r>
              <a:rPr lang="en-US" dirty="0"/>
              <a:t> });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0855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81778"/>
            <a:ext cx="8946541" cy="5266622"/>
          </a:xfrm>
        </p:spPr>
        <p:txBody>
          <a:bodyPr/>
          <a:lstStyle/>
          <a:p>
            <a:r>
              <a:rPr lang="sr-Latn-RS" dirty="0" smtClean="0"/>
              <a:t>Sada možemo da pokrenemo aplikaciju (Ctrl+F5)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52" y="2052638"/>
            <a:ext cx="627347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2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3512" y="2052918"/>
            <a:ext cx="10058400" cy="4195481"/>
          </a:xfrm>
        </p:spPr>
        <p:txBody>
          <a:bodyPr/>
          <a:lstStyle/>
          <a:p>
            <a:r>
              <a:rPr lang="sr-Latn-RS" dirty="0" smtClean="0"/>
              <a:t>Kompletan kod projekta je na:</a:t>
            </a:r>
          </a:p>
          <a:p>
            <a:r>
              <a:rPr lang="sr-Latn-RS" dirty="0">
                <a:hlinkClick r:id="rId2"/>
              </a:rPr>
              <a:t>https://</a:t>
            </a:r>
            <a:r>
              <a:rPr lang="sr-Latn-RS" dirty="0" smtClean="0">
                <a:hlinkClick r:id="rId2"/>
              </a:rPr>
              <a:t>github.com/dsindjelic/NWT-Zakazivanje/tree/master/Project3_DDD</a:t>
            </a:r>
            <a:endParaRPr lang="sr-Latn-RS" dirty="0" smtClean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97440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Korišćena literatura:</a:t>
            </a:r>
          </a:p>
          <a:p>
            <a:pPr lvl="1"/>
            <a:r>
              <a:rPr lang="sr-Latn-RS" dirty="0" smtClean="0"/>
              <a:t>„</a:t>
            </a:r>
            <a:r>
              <a:rPr lang="en-US" dirty="0" smtClean="0"/>
              <a:t>Domain-Driven Design</a:t>
            </a:r>
            <a:r>
              <a:rPr lang="sr-Latn-RS" dirty="0" smtClean="0"/>
              <a:t> </a:t>
            </a:r>
            <a:r>
              <a:rPr lang="en-US" dirty="0" smtClean="0"/>
              <a:t>Tackling </a:t>
            </a:r>
            <a:r>
              <a:rPr lang="en-US" dirty="0"/>
              <a:t>Complexity in the Heart of </a:t>
            </a:r>
            <a:r>
              <a:rPr lang="en-US" dirty="0" smtClean="0"/>
              <a:t>Software</a:t>
            </a:r>
            <a:r>
              <a:rPr lang="sr-Latn-RS" dirty="0" smtClean="0"/>
              <a:t>“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Eric </a:t>
            </a:r>
            <a:r>
              <a:rPr lang="en-US" i="1" dirty="0" smtClean="0"/>
              <a:t>Eva</a:t>
            </a:r>
            <a:r>
              <a:rPr lang="sr-Latn-RS" dirty="0" smtClean="0"/>
              <a:t>ns</a:t>
            </a:r>
          </a:p>
          <a:p>
            <a:pPr lvl="1"/>
            <a:r>
              <a:rPr lang="en-US" dirty="0">
                <a:hlinkClick r:id="rId2"/>
              </a:rPr>
              <a:t>https://medium.com/@</a:t>
            </a:r>
            <a:r>
              <a:rPr lang="en-US" dirty="0" smtClean="0">
                <a:hlinkClick r:id="rId2"/>
              </a:rPr>
              <a:t>jpdeffo/domain-driven-design-ddd-in-microservice-architecture-for-nutshell-19c7c579009a</a:t>
            </a:r>
            <a:endParaRPr lang="sr-Latn-RS" dirty="0" smtClean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0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DDD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smtClean="0"/>
              <a:t>ok</a:t>
            </a:r>
            <a:r>
              <a:rPr lang="sr-Latn-RS" dirty="0" smtClean="0"/>
              <a:t>frejmvork</a:t>
            </a:r>
            <a:r>
              <a:rPr lang="en-US" dirty="0" smtClean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blokova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koncepata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 smtClean="0"/>
              <a:t>može</a:t>
            </a:r>
            <a:r>
              <a:rPr lang="sr-Latn-RS" dirty="0" smtClean="0"/>
              <a:t>mo</a:t>
            </a:r>
            <a:r>
              <a:rPr lang="en-US" dirty="0" smtClean="0"/>
              <a:t> </a:t>
            </a:r>
            <a:r>
              <a:rPr lang="en-US" dirty="0" err="1"/>
              <a:t>uključiti</a:t>
            </a:r>
            <a:r>
              <a:rPr lang="en-US" dirty="0"/>
              <a:t> u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 smtClean="0"/>
              <a:t>rešenje</a:t>
            </a:r>
            <a:r>
              <a:rPr lang="en-US" dirty="0" smtClean="0"/>
              <a:t>:</a:t>
            </a:r>
            <a:endParaRPr lang="sr-Latn-RS" dirty="0" smtClean="0"/>
          </a:p>
          <a:p>
            <a:pPr lvl="1"/>
            <a:r>
              <a:rPr lang="en-US" dirty="0" smtClean="0"/>
              <a:t>Ubiquitous</a:t>
            </a:r>
            <a:r>
              <a:rPr lang="sr-Latn-RS" dirty="0" smtClean="0"/>
              <a:t> language-“sveprisutni jezik“</a:t>
            </a:r>
          </a:p>
          <a:p>
            <a:pPr lvl="1"/>
            <a:r>
              <a:rPr lang="sr-Latn-RS" dirty="0" smtClean="0"/>
              <a:t>Entiteti</a:t>
            </a:r>
          </a:p>
          <a:p>
            <a:pPr lvl="1"/>
            <a:r>
              <a:rPr lang="sr-Latn-RS" dirty="0" smtClean="0"/>
              <a:t>Objekti vrednosti</a:t>
            </a:r>
          </a:p>
          <a:p>
            <a:pPr lvl="1"/>
            <a:r>
              <a:rPr lang="sr-Latn-RS" dirty="0" smtClean="0"/>
              <a:t>„</a:t>
            </a:r>
            <a:r>
              <a:rPr lang="en-US" dirty="0" smtClean="0"/>
              <a:t>Aggregates </a:t>
            </a:r>
            <a:r>
              <a:rPr lang="en-US" dirty="0"/>
              <a:t>and aggregate </a:t>
            </a:r>
            <a:r>
              <a:rPr lang="en-US" dirty="0" smtClean="0"/>
              <a:t>roots</a:t>
            </a:r>
            <a:r>
              <a:rPr lang="sr-Latn-RS" dirty="0" smtClean="0"/>
              <a:t>“</a:t>
            </a:r>
          </a:p>
          <a:p>
            <a:pPr lvl="1"/>
            <a:r>
              <a:rPr lang="sr-Latn-RS" dirty="0" smtClean="0"/>
              <a:t>Servisi domena</a:t>
            </a:r>
          </a:p>
          <a:p>
            <a:pPr lvl="1"/>
            <a:r>
              <a:rPr lang="sr-Latn-RS" dirty="0" smtClean="0"/>
              <a:t>Servisi aplikacije</a:t>
            </a:r>
          </a:p>
          <a:p>
            <a:pPr lvl="1"/>
            <a:r>
              <a:rPr lang="sr-Latn-RS" dirty="0" smtClean="0"/>
              <a:t>Repozitorijum</a:t>
            </a:r>
          </a:p>
          <a:p>
            <a:pPr lvl="1"/>
            <a:r>
              <a:rPr lang="sr-Latn-RS" dirty="0" smtClean="0"/>
              <a:t>Raslojavanje (Layering)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Ubiquitous</a:t>
            </a:r>
            <a:r>
              <a:rPr lang="sr-Latn-RS" dirty="0"/>
              <a:t> language-“sveprisutni jezik“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6792"/>
            <a:ext cx="8946541" cy="4901608"/>
          </a:xfrm>
        </p:spPr>
        <p:txBody>
          <a:bodyPr/>
          <a:lstStyle/>
          <a:p>
            <a:r>
              <a:rPr lang="en-US" dirty="0"/>
              <a:t>Da </a:t>
            </a:r>
            <a:r>
              <a:rPr lang="en-US" dirty="0" smtClean="0"/>
              <a:t>bi </a:t>
            </a:r>
            <a:r>
              <a:rPr lang="en-US" dirty="0" err="1"/>
              <a:t>opisali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, </a:t>
            </a:r>
            <a:r>
              <a:rPr lang="en-US" dirty="0" err="1"/>
              <a:t>programeri</a:t>
            </a:r>
            <a:r>
              <a:rPr lang="en-US" dirty="0" smtClean="0"/>
              <a:t>,</a:t>
            </a:r>
            <a:r>
              <a:rPr lang="sr-Latn-RS" dirty="0" smtClean="0"/>
              <a:t> softverski </a:t>
            </a:r>
            <a:r>
              <a:rPr lang="en-US" dirty="0" err="1" smtClean="0"/>
              <a:t>arhitekti</a:t>
            </a:r>
            <a:r>
              <a:rPr lang="en-US" dirty="0"/>
              <a:t>, </a:t>
            </a:r>
            <a:r>
              <a:rPr lang="en-US" dirty="0" err="1"/>
              <a:t>stručnjaci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domene</a:t>
            </a:r>
            <a:r>
              <a:rPr lang="en-US" dirty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drugi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uključeni</a:t>
            </a:r>
            <a:r>
              <a:rPr lang="en-US" dirty="0"/>
              <a:t> u 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govoriti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 </a:t>
            </a:r>
            <a:r>
              <a:rPr lang="en-US" dirty="0" err="1"/>
              <a:t>jezikom</a:t>
            </a:r>
            <a:r>
              <a:rPr lang="en-US" dirty="0"/>
              <a:t>, </a:t>
            </a:r>
            <a:r>
              <a:rPr lang="en-US" dirty="0" err="1"/>
              <a:t>ovo</a:t>
            </a:r>
            <a:r>
              <a:rPr lang="en-US" dirty="0"/>
              <a:t> se u </a:t>
            </a:r>
            <a:r>
              <a:rPr lang="en-US" dirty="0" err="1"/>
              <a:t>metodologiji</a:t>
            </a:r>
            <a:r>
              <a:rPr lang="en-US" dirty="0"/>
              <a:t> DDD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sveprisutnim</a:t>
            </a:r>
            <a:r>
              <a:rPr lang="en-US" dirty="0"/>
              <a:t> </a:t>
            </a:r>
            <a:r>
              <a:rPr lang="en-US" dirty="0" err="1"/>
              <a:t>jezikom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Vrlo često je to sleng ili žargon</a:t>
            </a:r>
          </a:p>
          <a:p>
            <a:r>
              <a:rPr lang="sr-Latn-RS" dirty="0" smtClean="0"/>
              <a:t>Koristi se </a:t>
            </a:r>
            <a:r>
              <a:rPr lang="sr-Latn-RS" dirty="0"/>
              <a:t>model kao </a:t>
            </a:r>
            <a:r>
              <a:rPr lang="sr-Latn-RS" dirty="0" smtClean="0"/>
              <a:t>okosnica </a:t>
            </a:r>
            <a:r>
              <a:rPr lang="sr-Latn-RS" dirty="0"/>
              <a:t>jezika</a:t>
            </a:r>
            <a:r>
              <a:rPr lang="sr-Latn-RS" dirty="0" smtClean="0"/>
              <a:t>.</a:t>
            </a:r>
          </a:p>
          <a:p>
            <a:r>
              <a:rPr lang="sr-Latn-RS" dirty="0"/>
              <a:t>Uz UBIQUITOUS JEZIK, model nije samo dizajnerski artefakt. </a:t>
            </a:r>
            <a:r>
              <a:rPr lang="sr-Latn-RS" dirty="0" smtClean="0"/>
              <a:t>On </a:t>
            </a:r>
            <a:r>
              <a:rPr lang="sr-Latn-RS" dirty="0"/>
              <a:t>postaje sastavni </a:t>
            </a:r>
            <a:r>
              <a:rPr lang="sr-Latn-RS" dirty="0" smtClean="0"/>
              <a:t>deo </a:t>
            </a:r>
            <a:r>
              <a:rPr lang="sr-Latn-RS" dirty="0"/>
              <a:t>svega što programeri i stručnjaci za domene rade zajedno. </a:t>
            </a:r>
            <a:endParaRPr lang="sr-Latn-RS" dirty="0" smtClean="0"/>
          </a:p>
          <a:p>
            <a:r>
              <a:rPr lang="sr-Latn-RS" dirty="0" smtClean="0"/>
              <a:t>JEZIK </a:t>
            </a:r>
            <a:r>
              <a:rPr lang="sr-Latn-RS" dirty="0"/>
              <a:t>nosi znanje u dinamičnom obliku. </a:t>
            </a:r>
            <a:endParaRPr lang="sr-Latn-RS" dirty="0" smtClean="0"/>
          </a:p>
          <a:p>
            <a:r>
              <a:rPr lang="sr-Latn-RS" dirty="0" smtClean="0"/>
              <a:t>Rasprava </a:t>
            </a:r>
            <a:r>
              <a:rPr lang="sr-Latn-RS" dirty="0"/>
              <a:t>na JEZIKU oživljava značenje iza dijagrama i koda.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6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Entiteti</a:t>
            </a:r>
            <a:br>
              <a:rPr lang="sr-Latn-R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Entitet</a:t>
            </a:r>
            <a:r>
              <a:rPr lang="en-US" dirty="0"/>
              <a:t> u DDD-u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u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smtClean="0"/>
              <a:t>primer</a:t>
            </a:r>
            <a:r>
              <a:rPr lang="en-US" dirty="0"/>
              <a:t>, u </a:t>
            </a:r>
            <a:r>
              <a:rPr lang="en-US" dirty="0" err="1"/>
              <a:t>aplikaciji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e-</a:t>
            </a:r>
            <a:r>
              <a:rPr lang="en-US" dirty="0" err="1"/>
              <a:t>trgovinu</a:t>
            </a:r>
            <a:r>
              <a:rPr lang="en-US" dirty="0"/>
              <a:t>, </a:t>
            </a:r>
            <a:r>
              <a:rPr lang="en-US" dirty="0" err="1"/>
              <a:t>subjekt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kupac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proizvod</a:t>
            </a:r>
            <a:r>
              <a:rPr lang="en-US" dirty="0"/>
              <a:t> u </a:t>
            </a:r>
            <a:r>
              <a:rPr lang="en-US" dirty="0" smtClean="0"/>
              <a:t>s</a:t>
            </a:r>
            <a:r>
              <a:rPr lang="sr-Latn-RS" dirty="0" smtClean="0"/>
              <a:t>i</a:t>
            </a:r>
            <a:r>
              <a:rPr lang="en-US" dirty="0" err="1" smtClean="0"/>
              <a:t>st</a:t>
            </a:r>
            <a:r>
              <a:rPr lang="sr-Latn-RS" dirty="0" smtClean="0"/>
              <a:t>emu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sr-Latn-RS" dirty="0" smtClean="0"/>
              <a:t>banku</a:t>
            </a:r>
            <a:r>
              <a:rPr lang="en-US" dirty="0" smtClean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 smtClean="0"/>
              <a:t>primeru</a:t>
            </a:r>
            <a:r>
              <a:rPr lang="en-US" dirty="0" smtClean="0"/>
              <a:t> vid</a:t>
            </a:r>
            <a:r>
              <a:rPr lang="sr-Latn-RS" dirty="0" smtClean="0"/>
              <a:t>e</a:t>
            </a:r>
            <a:r>
              <a:rPr lang="en-US" dirty="0" err="1" smtClean="0"/>
              <a:t>ti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postu</a:t>
            </a:r>
            <a:r>
              <a:rPr lang="en-US" dirty="0"/>
              <a:t>,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bankovni</a:t>
            </a:r>
            <a:r>
              <a:rPr lang="en-US" dirty="0"/>
              <a:t> </a:t>
            </a:r>
            <a:r>
              <a:rPr lang="sr-Latn-RS" dirty="0" smtClean="0"/>
              <a:t>računovođa</a:t>
            </a:r>
            <a:r>
              <a:rPr lang="en-US" dirty="0" smtClean="0"/>
              <a:t>.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odnosi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entitet</a:t>
            </a:r>
            <a:r>
              <a:rPr lang="en-US" dirty="0"/>
              <a:t> </a:t>
            </a:r>
            <a:r>
              <a:rPr lang="en-US" dirty="0" err="1"/>
              <a:t>trebala</a:t>
            </a:r>
            <a:r>
              <a:rPr lang="en-US" dirty="0"/>
              <a:t> bi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sadržana</a:t>
            </a:r>
            <a:r>
              <a:rPr lang="en-US" dirty="0"/>
              <a:t> u </a:t>
            </a:r>
            <a:r>
              <a:rPr lang="en-US" dirty="0" err="1"/>
              <a:t>njemu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Celovitosti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 smtClean="0"/>
              <a:t>zahtevaju</a:t>
            </a:r>
            <a:r>
              <a:rPr lang="en-US" dirty="0" smtClean="0"/>
              <a:t> </a:t>
            </a:r>
            <a:r>
              <a:rPr lang="en-US" dirty="0" err="1"/>
              <a:t>identitet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s </a:t>
            </a:r>
            <a:r>
              <a:rPr lang="en-US" dirty="0" err="1" smtClean="0"/>
              <a:t>nj</a:t>
            </a:r>
            <a:r>
              <a:rPr lang="sr-Latn-RS" dirty="0" smtClean="0"/>
              <a:t>i</a:t>
            </a:r>
            <a:r>
              <a:rPr lang="en-US" dirty="0" smtClean="0"/>
              <a:t>m </a:t>
            </a:r>
            <a:r>
              <a:rPr lang="en-US" dirty="0" err="1"/>
              <a:t>ostati</a:t>
            </a:r>
            <a:r>
              <a:rPr lang="en-US" dirty="0"/>
              <a:t> </a:t>
            </a:r>
            <a:r>
              <a:rPr lang="en-US" dirty="0" err="1" smtClean="0"/>
              <a:t>celi</a:t>
            </a:r>
            <a:r>
              <a:rPr lang="en-US" dirty="0" smtClean="0"/>
              <a:t> </a:t>
            </a:r>
            <a:r>
              <a:rPr lang="en-US" dirty="0" err="1"/>
              <a:t>životni</a:t>
            </a:r>
            <a:r>
              <a:rPr lang="en-US" dirty="0"/>
              <a:t> </a:t>
            </a:r>
            <a:r>
              <a:rPr lang="en-US" dirty="0" err="1" smtClean="0"/>
              <a:t>vek</a:t>
            </a:r>
            <a:r>
              <a:rPr lang="en-US" dirty="0"/>
              <a:t>. Sa </a:t>
            </a:r>
            <a:r>
              <a:rPr lang="en-US" dirty="0" err="1"/>
              <a:t>stanovišta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o </a:t>
            </a:r>
            <a:r>
              <a:rPr lang="en-US" dirty="0" err="1"/>
              <a:t>entitetu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razmišljati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o </a:t>
            </a:r>
            <a:r>
              <a:rPr lang="en-US" dirty="0" smtClean="0"/>
              <a:t>tab</a:t>
            </a:r>
            <a:r>
              <a:rPr lang="sr-Latn-RS" dirty="0" smtClean="0"/>
              <a:t>el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s </a:t>
            </a:r>
            <a:r>
              <a:rPr lang="en-US" dirty="0" err="1"/>
              <a:t>određenim</a:t>
            </a:r>
            <a:r>
              <a:rPr lang="en-US" dirty="0"/>
              <a:t> </a:t>
            </a:r>
            <a:r>
              <a:rPr lang="en-US" dirty="0" err="1"/>
              <a:t>ponašanjem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6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sr-Latn-RS" sz="4400" dirty="0"/>
              <a:t>Objekti vrednosti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 smtClean="0"/>
              <a:t>vrednosti</a:t>
            </a:r>
            <a:r>
              <a:rPr lang="en-US" dirty="0" smtClean="0"/>
              <a:t> </a:t>
            </a:r>
            <a:r>
              <a:rPr lang="en-US" dirty="0" err="1"/>
              <a:t>nemaju</a:t>
            </a:r>
            <a:r>
              <a:rPr lang="en-US" dirty="0"/>
              <a:t> </a:t>
            </a:r>
            <a:r>
              <a:rPr lang="en-US" dirty="0" err="1"/>
              <a:t>identitet</a:t>
            </a:r>
            <a:r>
              <a:rPr lang="en-US" dirty="0"/>
              <a:t>; </a:t>
            </a:r>
            <a:r>
              <a:rPr lang="en-US" dirty="0" err="1" smtClean="0"/>
              <a:t>vredni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svojih</a:t>
            </a:r>
            <a:r>
              <a:rPr lang="en-US" dirty="0"/>
              <a:t> </a:t>
            </a:r>
            <a:r>
              <a:rPr lang="en-US" dirty="0" err="1" smtClean="0"/>
              <a:t>atributa</a:t>
            </a:r>
            <a:r>
              <a:rPr lang="en-US" dirty="0"/>
              <a:t>. </a:t>
            </a:r>
            <a:endParaRPr lang="sr-Latn-RS" dirty="0" smtClean="0"/>
          </a:p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 smtClean="0"/>
              <a:t>obično</a:t>
            </a:r>
            <a:r>
              <a:rPr lang="en-US" dirty="0" smtClean="0"/>
              <a:t> </a:t>
            </a:r>
            <a:r>
              <a:rPr lang="en-US" dirty="0"/>
              <a:t>ne </a:t>
            </a:r>
            <a:r>
              <a:rPr lang="en-US" dirty="0" err="1"/>
              <a:t>žive</a:t>
            </a:r>
            <a:r>
              <a:rPr lang="en-US" dirty="0"/>
              <a:t> </a:t>
            </a:r>
            <a:r>
              <a:rPr lang="en-US" dirty="0" err="1"/>
              <a:t>sami</a:t>
            </a:r>
            <a:r>
              <a:rPr lang="en-US" dirty="0"/>
              <a:t>;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ne </a:t>
            </a:r>
            <a:r>
              <a:rPr lang="en-US" dirty="0" err="1"/>
              <a:t>uvijek</a:t>
            </a:r>
            <a:r>
              <a:rPr lang="en-US" dirty="0"/>
              <a:t>, </a:t>
            </a:r>
            <a:r>
              <a:rPr lang="en-US" dirty="0" err="1"/>
              <a:t>atributi</a:t>
            </a:r>
            <a:r>
              <a:rPr lang="en-US" dirty="0"/>
              <a:t> </a:t>
            </a:r>
            <a:r>
              <a:rPr lang="en-US" dirty="0" err="1"/>
              <a:t>entiteta</a:t>
            </a:r>
            <a:r>
              <a:rPr lang="en-US" dirty="0"/>
              <a:t>. Na </a:t>
            </a:r>
            <a:r>
              <a:rPr lang="en-US" dirty="0" smtClean="0"/>
              <a:t>primer</a:t>
            </a:r>
            <a:r>
              <a:rPr lang="en-US" dirty="0"/>
              <a:t>, u </a:t>
            </a:r>
            <a:r>
              <a:rPr lang="en-US" dirty="0" err="1"/>
              <a:t>nekim</a:t>
            </a:r>
            <a:r>
              <a:rPr lang="en-US" dirty="0"/>
              <a:t> se </a:t>
            </a:r>
            <a:r>
              <a:rPr lang="en-US" dirty="0" err="1"/>
              <a:t>slučajevima</a:t>
            </a:r>
            <a:r>
              <a:rPr lang="en-US" dirty="0"/>
              <a:t>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u </a:t>
            </a:r>
            <a:r>
              <a:rPr lang="en-US" dirty="0" smtClean="0"/>
              <a:t>s</a:t>
            </a:r>
            <a:r>
              <a:rPr lang="sr-Latn-RS" dirty="0" smtClean="0"/>
              <a:t>is</a:t>
            </a:r>
            <a:r>
              <a:rPr lang="en-US" dirty="0" smtClean="0"/>
              <a:t>t</a:t>
            </a:r>
            <a:r>
              <a:rPr lang="sr-Latn-RS" dirty="0" smtClean="0"/>
              <a:t>em</a:t>
            </a:r>
            <a:r>
              <a:rPr lang="en-US" dirty="0" smtClean="0"/>
              <a:t>u </a:t>
            </a:r>
            <a:r>
              <a:rPr lang="en-US" dirty="0"/>
              <a:t>e-</a:t>
            </a:r>
            <a:r>
              <a:rPr lang="en-US" dirty="0" err="1"/>
              <a:t>trgovine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gledati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 smtClean="0"/>
              <a:t>objekt</a:t>
            </a:r>
            <a:r>
              <a:rPr lang="en-US" dirty="0" smtClean="0"/>
              <a:t> v</a:t>
            </a:r>
            <a:r>
              <a:rPr lang="sr-Latn-RS" dirty="0" smtClean="0"/>
              <a:t>re</a:t>
            </a:r>
            <a:r>
              <a:rPr lang="en-US" dirty="0" err="1" smtClean="0"/>
              <a:t>dnosti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/>
              <a:t>Objekti</a:t>
            </a:r>
            <a:r>
              <a:rPr lang="en-US" dirty="0"/>
              <a:t> </a:t>
            </a:r>
            <a:r>
              <a:rPr lang="en-US" dirty="0" err="1"/>
              <a:t>vrednosti</a:t>
            </a:r>
            <a:r>
              <a:rPr lang="en-US" dirty="0"/>
              <a:t> </a:t>
            </a:r>
            <a:r>
              <a:rPr lang="en-US" dirty="0" err="1" smtClean="0"/>
              <a:t>mogu</a:t>
            </a:r>
            <a:r>
              <a:rPr lang="en-US" dirty="0" smtClean="0"/>
              <a:t>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uputiti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smtClean="0"/>
              <a:t>ENTIT</a:t>
            </a:r>
            <a:r>
              <a:rPr lang="sr-Latn-RS" dirty="0" smtClean="0"/>
              <a:t>ETE</a:t>
            </a:r>
            <a:r>
              <a:rPr lang="en-US" dirty="0" smtClean="0"/>
              <a:t>. </a:t>
            </a:r>
            <a:r>
              <a:rPr lang="en-US" dirty="0"/>
              <a:t>Na </a:t>
            </a:r>
            <a:r>
              <a:rPr lang="en-US" dirty="0" smtClean="0"/>
              <a:t>primer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sr-Latn-RS" dirty="0" smtClean="0"/>
              <a:t>potražimo od Google maps</a:t>
            </a:r>
            <a:r>
              <a:rPr lang="en-US" dirty="0" smtClean="0"/>
              <a:t> internet </a:t>
            </a:r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rutu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vožnju</a:t>
            </a:r>
            <a:r>
              <a:rPr lang="en-US" dirty="0"/>
              <a:t> od </a:t>
            </a:r>
            <a:r>
              <a:rPr lang="sr-Latn-RS" dirty="0" smtClean="0"/>
              <a:t>Niša</a:t>
            </a:r>
            <a:r>
              <a:rPr lang="en-US" dirty="0" smtClean="0"/>
              <a:t>  </a:t>
            </a:r>
            <a:r>
              <a:rPr lang="en-US" dirty="0"/>
              <a:t>do </a:t>
            </a:r>
            <a:r>
              <a:rPr lang="sr-Latn-RS" dirty="0" smtClean="0"/>
              <a:t>Beograda</a:t>
            </a:r>
            <a:r>
              <a:rPr lang="en-US" dirty="0" smtClean="0"/>
              <a:t>, </a:t>
            </a:r>
            <a:r>
              <a:rPr lang="en-US" dirty="0" err="1"/>
              <a:t>mogao</a:t>
            </a:r>
            <a:r>
              <a:rPr lang="en-US" dirty="0"/>
              <a:t> bi se </a:t>
            </a:r>
            <a:r>
              <a:rPr lang="en-US" dirty="0" err="1"/>
              <a:t>dobiti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Route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povezuje</a:t>
            </a:r>
            <a:r>
              <a:rPr lang="en-US" dirty="0"/>
              <a:t> </a:t>
            </a:r>
            <a:r>
              <a:rPr lang="sr-Latn-RS" dirty="0" smtClean="0"/>
              <a:t>Ni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sr-Latn-RS" dirty="0" smtClean="0"/>
              <a:t>Bg</a:t>
            </a:r>
            <a:r>
              <a:rPr lang="en-US" dirty="0" smtClean="0"/>
              <a:t> auto</a:t>
            </a:r>
            <a:r>
              <a:rPr lang="sr-Latn-RS" dirty="0" smtClean="0"/>
              <a:t>putem E75</a:t>
            </a:r>
            <a:r>
              <a:rPr lang="en-US" dirty="0" smtClean="0"/>
              <a:t>. </a:t>
            </a:r>
            <a:r>
              <a:rPr lang="en-US" dirty="0"/>
              <a:t>Taj bi </a:t>
            </a:r>
            <a:r>
              <a:rPr lang="en-US" dirty="0" err="1" smtClean="0"/>
              <a:t>objekt</a:t>
            </a:r>
            <a:r>
              <a:rPr lang="sr-Latn-RS" dirty="0" smtClean="0"/>
              <a:t> R</a:t>
            </a:r>
            <a:r>
              <a:rPr lang="en-US" dirty="0" err="1" smtClean="0"/>
              <a:t>oute</a:t>
            </a:r>
            <a:r>
              <a:rPr lang="en-US" dirty="0" smtClean="0"/>
              <a:t> bio</a:t>
            </a:r>
            <a:r>
              <a:rPr lang="sr-Latn-RS" dirty="0" smtClean="0"/>
              <a:t> Vrednost</a:t>
            </a:r>
            <a:r>
              <a:rPr lang="en-US" dirty="0" smtClean="0"/>
              <a:t>,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sva</a:t>
            </a:r>
            <a:r>
              <a:rPr lang="en-US" dirty="0"/>
              <a:t> tri </a:t>
            </a:r>
            <a:r>
              <a:rPr lang="en-US" dirty="0" err="1"/>
              <a:t>objekta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referira</a:t>
            </a:r>
            <a:r>
              <a:rPr lang="en-US" dirty="0"/>
              <a:t> (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grada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autoput</a:t>
            </a:r>
            <a:r>
              <a:rPr lang="en-US" dirty="0"/>
              <a:t>)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smtClean="0"/>
              <a:t>E</a:t>
            </a:r>
            <a:r>
              <a:rPr lang="sr-Latn-RS" dirty="0" smtClean="0"/>
              <a:t>ntiteti!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909</TotalTime>
  <Words>2331</Words>
  <Application>Microsoft Office PowerPoint</Application>
  <PresentationFormat>Widescreen</PresentationFormat>
  <Paragraphs>210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Century Gothic</vt:lpstr>
      <vt:lpstr>Wingdings 3</vt:lpstr>
      <vt:lpstr>Ion</vt:lpstr>
      <vt:lpstr> III Projekat Domen Driven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Ubiquitous language-“sveprisutni jezik“ </vt:lpstr>
      <vt:lpstr>Entiteti </vt:lpstr>
      <vt:lpstr>Objekti vrednosti</vt:lpstr>
      <vt:lpstr>„Aggregates and aggregate roots“ </vt:lpstr>
      <vt:lpstr>Servisi domena </vt:lpstr>
      <vt:lpstr>Servisi aplikacije </vt:lpstr>
      <vt:lpstr>Repozitorijum </vt:lpstr>
      <vt:lpstr>Raslojavanje (Layering) </vt:lpstr>
      <vt:lpstr>Primer-Projekat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Kreiranje localDB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III Projekat Domen Driven Design</dc:title>
  <dc:creator>Dejan</dc:creator>
  <cp:lastModifiedBy>Dejan</cp:lastModifiedBy>
  <cp:revision>82</cp:revision>
  <dcterms:created xsi:type="dcterms:W3CDTF">2020-08-18T16:52:29Z</dcterms:created>
  <dcterms:modified xsi:type="dcterms:W3CDTF">2020-08-29T18:25:37Z</dcterms:modified>
</cp:coreProperties>
</file>